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Lst>
  <p:sldSz cy="5143500" cx="9144000"/>
  <p:notesSz cx="6858000" cy="9144000"/>
  <p:embeddedFontLst>
    <p:embeddedFont>
      <p:font typeface="Roboto Black"/>
      <p:bold r:id="rId116"/>
      <p:boldItalic r:id="rId117"/>
    </p:embeddedFont>
    <p:embeddedFont>
      <p:font typeface="Roboto"/>
      <p:regular r:id="rId118"/>
      <p:bold r:id="rId119"/>
      <p:italic r:id="rId120"/>
      <p:boldItalic r:id="rId121"/>
    </p:embeddedFont>
    <p:embeddedFont>
      <p:font typeface="Roboto Mono ExtraLight"/>
      <p:regular r:id="rId122"/>
      <p:bold r:id="rId123"/>
      <p:italic r:id="rId124"/>
      <p:boldItalic r:id="rId125"/>
    </p:embeddedFont>
    <p:embeddedFont>
      <p:font typeface="Roboto Light"/>
      <p:regular r:id="rId126"/>
      <p:bold r:id="rId127"/>
      <p:italic r:id="rId128"/>
      <p:boldItalic r:id="rId129"/>
    </p:embeddedFont>
    <p:embeddedFont>
      <p:font typeface="Roboto Mono"/>
      <p:regular r:id="rId130"/>
      <p:bold r:id="rId131"/>
      <p:italic r:id="rId132"/>
      <p:boldItalic r:id="rId1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91">
          <p15:clr>
            <a:srgbClr val="A4A3A4"/>
          </p15:clr>
        </p15:guide>
        <p15:guide id="2" pos="3456">
          <p15:clr>
            <a:srgbClr val="9AA0A6"/>
          </p15:clr>
        </p15:guide>
        <p15:guide id="3" pos="1728">
          <p15:clr>
            <a:srgbClr val="9AA0A6"/>
          </p15:clr>
        </p15:guide>
        <p15:guide id="4" pos="1800">
          <p15:clr>
            <a:srgbClr val="9AA0A6"/>
          </p15:clr>
        </p15:guide>
        <p15:guide id="5" pos="1656">
          <p15:clr>
            <a:srgbClr val="9AA0A6"/>
          </p15:clr>
        </p15:guide>
        <p15:guide id="6" pos="3384">
          <p15:clr>
            <a:srgbClr val="9AA0A6"/>
          </p15:clr>
        </p15:guide>
        <p15:guide id="7" pos="3528">
          <p15:clr>
            <a:srgbClr val="9AA0A6"/>
          </p15:clr>
        </p15:guide>
        <p15:guide id="8" pos="25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615E3B-390D-4CEF-A14E-1F0FE2FAEA31}">
  <a:tblStyle styleId="{4B615E3B-390D-4CEF-A14E-1F0FE2FAEA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91" orient="horz"/>
        <p:guide pos="3456"/>
        <p:guide pos="1728"/>
        <p:guide pos="1800"/>
        <p:guide pos="1656"/>
        <p:guide pos="3384"/>
        <p:guide pos="3528"/>
        <p:guide pos="259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RobotoLight-boldItalic.fntdata"/><Relationship Id="rId128" Type="http://schemas.openxmlformats.org/officeDocument/2006/relationships/font" Target="fonts/RobotoLight-italic.fntdata"/><Relationship Id="rId127" Type="http://schemas.openxmlformats.org/officeDocument/2006/relationships/font" Target="fonts/RobotoLight-bold.fntdata"/><Relationship Id="rId126" Type="http://schemas.openxmlformats.org/officeDocument/2006/relationships/font" Target="fonts/RobotoLight-regular.fntdata"/><Relationship Id="rId26" Type="http://schemas.openxmlformats.org/officeDocument/2006/relationships/slide" Target="slides/slide20.xml"/><Relationship Id="rId121" Type="http://schemas.openxmlformats.org/officeDocument/2006/relationships/font" Target="fonts/Roboto-boldItalic.fntdata"/><Relationship Id="rId25" Type="http://schemas.openxmlformats.org/officeDocument/2006/relationships/slide" Target="slides/slide19.xml"/><Relationship Id="rId120"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MonoExtraLight-boldItalic.fntdata"/><Relationship Id="rId29" Type="http://schemas.openxmlformats.org/officeDocument/2006/relationships/slide" Target="slides/slide23.xml"/><Relationship Id="rId124" Type="http://schemas.openxmlformats.org/officeDocument/2006/relationships/font" Target="fonts/RobotoMonoExtraLight-italic.fntdata"/><Relationship Id="rId123" Type="http://schemas.openxmlformats.org/officeDocument/2006/relationships/font" Target="fonts/RobotoMonoExtraLight-bold.fntdata"/><Relationship Id="rId122" Type="http://schemas.openxmlformats.org/officeDocument/2006/relationships/font" Target="fonts/RobotoMonoExtraLight-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regular.fntdata"/><Relationship Id="rId117" Type="http://schemas.openxmlformats.org/officeDocument/2006/relationships/font" Target="fonts/RobotoBlack-boldItalic.fntdata"/><Relationship Id="rId116" Type="http://schemas.openxmlformats.org/officeDocument/2006/relationships/font" Target="fonts/RobotoBlack-bold.fntdata"/><Relationship Id="rId115" Type="http://schemas.openxmlformats.org/officeDocument/2006/relationships/slide" Target="slides/slide109.xml"/><Relationship Id="rId119" Type="http://schemas.openxmlformats.org/officeDocument/2006/relationships/font" Target="fonts/Roboto-bold.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font" Target="fonts/RobotoMono-italic.fntdata"/><Relationship Id="rId131" Type="http://schemas.openxmlformats.org/officeDocument/2006/relationships/font" Target="fonts/RobotoMono-bold.fntdata"/><Relationship Id="rId130" Type="http://schemas.openxmlformats.org/officeDocument/2006/relationships/font" Target="fonts/RobotoMono-regular.fntdata"/><Relationship Id="rId133" Type="http://schemas.openxmlformats.org/officeDocument/2006/relationships/font" Target="fonts/RobotoMono-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ayhemheroes/cista"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99db0a94f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99db0a94f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d5cdc655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d5cdc655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vision at ForAllSecure is to create a world where computers can automatically test and protect the world’s </a:t>
            </a:r>
            <a:r>
              <a:rPr lang="en"/>
              <a:t>software</a:t>
            </a:r>
            <a:r>
              <a:rPr lang="en"/>
              <a:t> from exploitable bugs at the speeds and scale, faster than any attacker.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that’s what we hope you’ll help us with today by helping out open source.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11ed98e456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11ed98e456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b99db0a94f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b99db0a94f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120a5e6f70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120a5e6f70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b99db0a94f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b99db0a94f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b99db0a94f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b99db0a94f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120a5e72c8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120a5e72c8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120a5e72c8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120a5e72c8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120a5e72c8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120a5e72c8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120a5e72c8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120a5e72c8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20a5e72c8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120a5e72c8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 industry, we have a solution for this already. To achieve all of our packaging requirements, we can place our target in a container.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Containers will let us run targets in an isolated manner while enabling fast, repeatable testing.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container contains the executable and any dependencies, which Mayhem needs to run the target.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Containers also provide an extra layer of isolation that prevents the a misbehaving program from affecting the host. At the same time, containers are also much more lightweight than something like a virtual machine, so they don’t take a long time to startup or teardown.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need to be able to run an application the same way across multiple machines.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a7a9b6fa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a7a9b6fa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we make autonomous appsec happen?</a:t>
            </a:r>
            <a:br>
              <a:rPr lang="en"/>
            </a:br>
            <a:br>
              <a:rPr lang="en"/>
            </a:br>
            <a:r>
              <a:rPr lang="en"/>
              <a:t>Well, let’s think about what it would take to manage a team of humans like Richard looking for zero days.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They’d need to work on the same application</a:t>
            </a:r>
            <a:endParaRPr/>
          </a:p>
          <a:p>
            <a:pPr indent="-298450" lvl="0" marL="457200" rtl="0" algn="l">
              <a:spcBef>
                <a:spcPts val="0"/>
              </a:spcBef>
              <a:spcAft>
                <a:spcPts val="0"/>
              </a:spcAft>
              <a:buSzPts val="1100"/>
              <a:buAutoNum type="arabicPeriod"/>
            </a:pPr>
            <a:r>
              <a:rPr lang="en"/>
              <a:t>They’d need to run the app the same way.</a:t>
            </a:r>
            <a:endParaRPr/>
          </a:p>
          <a:p>
            <a:pPr indent="-298450" lvl="0" marL="457200" rtl="0" algn="l">
              <a:spcBef>
                <a:spcPts val="0"/>
              </a:spcBef>
              <a:spcAft>
                <a:spcPts val="0"/>
              </a:spcAft>
              <a:buSzPts val="1100"/>
              <a:buAutoNum type="arabicPeriod"/>
            </a:pPr>
            <a:r>
              <a:rPr lang="en"/>
              <a:t>They’d need to share work and reproduce each other’s results.</a:t>
            </a:r>
            <a:endParaRPr/>
          </a:p>
          <a:p>
            <a:pPr indent="-298450" lvl="0" marL="457200" rtl="0" algn="l">
              <a:spcBef>
                <a:spcPts val="0"/>
              </a:spcBef>
              <a:spcAft>
                <a:spcPts val="0"/>
              </a:spcAft>
              <a:buSzPts val="1100"/>
              <a:buAutoNum type="arabicPeriod"/>
            </a:pPr>
            <a:r>
              <a:rPr lang="en"/>
              <a:t>Focus on a particular part of the the application.</a:t>
            </a:r>
            <a:endParaRPr/>
          </a:p>
          <a:p>
            <a:pPr indent="-298450" lvl="0" marL="457200" rtl="0" algn="l">
              <a:spcBef>
                <a:spcPts val="0"/>
              </a:spcBef>
              <a:spcAft>
                <a:spcPts val="0"/>
              </a:spcAft>
              <a:buSzPts val="1100"/>
              <a:buAutoNum type="arabicPeriod"/>
            </a:pPr>
            <a:r>
              <a:rPr lang="en"/>
              <a:t>Work intelligently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Alright, but we want computers to do this for us. How do we make computers do this?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a7a9b6fa1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11a7a9b6fa1_0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a:solidFill>
                  <a:schemeClr val="dk1"/>
                </a:solidFill>
              </a:rPr>
              <a:t>Well, in case it isn’t obvious, you use Mayhem!</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Mayhem is a combination of two program analysis techniques: guided fuzzing and symbolic execution.</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Guided fuzzers rely on sample inputs, or a corpus, for initial guidance to explore a program. Then, it monitors and leverages the target’s feedback to generate new, customized test cases as it runs.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Symbolic execution, models code branch conditions as mathematical equations, traverses the path, and then solves for inputs that reach that code path. The synergistic relationship between guided fuzzing and symbolic execution is referred as Advanced Fuzzing. With advanced fuzzing technologies, like Mayhem, we’re able to find vulnerabilities deep inside a program.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0a5e6f70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0a5e6f70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4811f054f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24811f054f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4d8f01c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24d8f01c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20a5e6f70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20a5e6f70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start with a real world example. Lighttpd is basically a lightweight webserver designed to run on speed-critical environments. Here’s a few examples of different devices that lighttpd can be found running on. Speed is important for routers handling high loads and numerous connections.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20a5e6f70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20a5e6f70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search for the version of Lighttpd that we’re going to test against on Shodan, we can see different internet-connected devices that advertise they are using this server. You can see the top services, (mainly webservers but in some cases we see Symantec), and we can also see which organizations are using this version of lighttpd, which is mostly telecoms.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20a5e6f70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20a5e6f70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UI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2412d5c3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2412d5c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9352df3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9352df3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22412d5c3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22412d5c3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9352df3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19352df3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19352df34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19352df34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Fuzz testing is the process of </a:t>
            </a:r>
            <a:r>
              <a:rPr lang="en" sz="1200">
                <a:solidFill>
                  <a:schemeClr val="dk1"/>
                </a:solidFill>
                <a:latin typeface="Roboto"/>
                <a:ea typeface="Roboto"/>
                <a:cs typeface="Roboto"/>
                <a:sym typeface="Roboto"/>
              </a:rPr>
              <a:t>automatically sampling and testing the program input space to elicit new program behaviors.</a:t>
            </a:r>
            <a:endParaRPr sz="1200">
              <a:solidFill>
                <a:schemeClr val="dk1"/>
              </a:solidFill>
              <a:latin typeface="Roboto"/>
              <a:ea typeface="Roboto"/>
              <a:cs typeface="Roboto"/>
              <a:sym typeface="Roboto"/>
            </a:endParaRPr>
          </a:p>
          <a:p>
            <a:pPr indent="457200" lvl="0" marL="457200" rtl="0" algn="l">
              <a:spcBef>
                <a:spcPts val="1000"/>
              </a:spcBef>
              <a:spcAft>
                <a:spcPts val="0"/>
              </a:spcAft>
              <a:buClr>
                <a:schemeClr val="dk1"/>
              </a:buClr>
              <a:buSzPts val="1100"/>
              <a:buFont typeface="Arial"/>
              <a:buNone/>
            </a:pPr>
            <a:r>
              <a:rPr lang="en" sz="1200">
                <a:solidFill>
                  <a:schemeClr val="dk1"/>
                </a:solidFill>
                <a:latin typeface="Roboto"/>
                <a:ea typeface="Roboto"/>
                <a:cs typeface="Roboto"/>
                <a:sym typeface="Roboto"/>
              </a:rPr>
              <a:t>Fuzz testing stands in contrast to other techniques like unit testing where you are testing known inputs and testing for expected results.</a:t>
            </a:r>
            <a:endParaRPr sz="1200">
              <a:solidFill>
                <a:schemeClr val="dk1"/>
              </a:solidFill>
              <a:latin typeface="Roboto"/>
              <a:ea typeface="Roboto"/>
              <a:cs typeface="Roboto"/>
              <a:sym typeface="Roboto"/>
            </a:endParaRPr>
          </a:p>
          <a:p>
            <a:pPr indent="457200" lvl="0" marL="457200" rtl="0" algn="l">
              <a:spcBef>
                <a:spcPts val="1000"/>
              </a:spcBef>
              <a:spcAft>
                <a:spcPts val="0"/>
              </a:spcAft>
              <a:buClr>
                <a:schemeClr val="dk1"/>
              </a:buClr>
              <a:buSzPts val="1100"/>
              <a:buFont typeface="Arial"/>
              <a:buNone/>
            </a:pPr>
            <a:r>
              <a:rPr lang="en" sz="1200">
                <a:solidFill>
                  <a:schemeClr val="dk1"/>
                </a:solidFill>
                <a:latin typeface="Roboto"/>
                <a:ea typeface="Roboto"/>
                <a:cs typeface="Roboto"/>
                <a:sym typeface="Roboto"/>
              </a:rPr>
              <a:t>With fuzz testing, we send malformed inputs to applications with the objective of testing for anomalous behaviors, such as crashes, infinite loops, and memory leaks.</a:t>
            </a:r>
            <a:endParaRPr sz="1200">
              <a:solidFill>
                <a:schemeClr val="dk1"/>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rPr lang="en" sz="1200">
                <a:solidFill>
                  <a:schemeClr val="dk1"/>
                </a:solidFill>
                <a:latin typeface="Roboto"/>
                <a:ea typeface="Roboto"/>
                <a:cs typeface="Roboto"/>
                <a:sym typeface="Roboto"/>
              </a:rPr>
              <a:t>Why would you want to look for anomalous behaviors?</a:t>
            </a:r>
            <a:endParaRPr sz="1200">
              <a:solidFill>
                <a:schemeClr val="dk1"/>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rPr lang="en" sz="1200">
                <a:solidFill>
                  <a:schemeClr val="dk1"/>
                </a:solidFill>
                <a:latin typeface="Roboto"/>
                <a:ea typeface="Roboto"/>
                <a:cs typeface="Roboto"/>
                <a:sym typeface="Roboto"/>
              </a:rPr>
              <a:t>	Anomalous program behaviors can indicate the presence of an underlying software vulnerability or reliability issue. In fact, hackers use fuzzing to find zero-day exploits that they can use to attack their victims.</a:t>
            </a:r>
            <a:endParaRPr sz="1200">
              <a:solidFill>
                <a:schemeClr val="dk1"/>
              </a:solidFill>
              <a:latin typeface="Roboto"/>
              <a:ea typeface="Roboto"/>
              <a:cs typeface="Roboto"/>
              <a:sym typeface="Roboto"/>
            </a:endParaRPr>
          </a:p>
          <a:p>
            <a:pPr indent="0" lvl="0" marL="0" rtl="0" algn="l">
              <a:spcBef>
                <a:spcPts val="1000"/>
              </a:spcBef>
              <a:spcAft>
                <a:spcPts val="1000"/>
              </a:spcAft>
              <a:buClr>
                <a:schemeClr val="dk1"/>
              </a:buClr>
              <a:buSzPts val="1100"/>
              <a:buFont typeface="Arial"/>
              <a:buNone/>
            </a:pPr>
            <a:r>
              <a:rPr lang="en" sz="1200">
                <a:solidFill>
                  <a:schemeClr val="dk1"/>
                </a:solidFill>
                <a:latin typeface="Roboto"/>
                <a:ea typeface="Roboto"/>
                <a:cs typeface="Roboto"/>
                <a:sym typeface="Roboto"/>
              </a:rPr>
              <a:t>	Since fuzzing is a technique used by hackers to find vulnerabilities, all open source software should be fuzzed before the bad guys do it and find exploitable bugs.</a:t>
            </a:r>
            <a:endParaRPr sz="1200">
              <a:solidFill>
                <a:schemeClr val="dk1"/>
              </a:solidFill>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9352df3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9352df3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first introduce the concept of fuzz testing with an example. Here we have a very simple program with a vulnerability represented visually as a graph structure.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the right you can see the program’s behavior, where an unknown vulnerability lies at the bottom of a chain of conditional statements. At the left you can see a set of potential inputs. Each one of these inputs explores a particular path through the code.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Fuzz testing searches for vulnerabilities by exploring as many of the paths through a program as possible.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Start with “MOM”, feeding this to our program, the first check succeeds, so we see ok() behavior.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Next with “DAD”, again, the first check succeeds with a different input, so we see ok() behavior.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With the next two inputs BOB and BAR, we explore a couple more paths but ultimately end up executing the ok() behavior.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Finally, if we send “BAD” to our program, we fail every check so we end up executing the vulnerable code.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9352df34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19352df34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that you have an idea of what fuzzing is, let’s talk about the two major components of any fuzzing setup.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a:t>
            </a:r>
            <a:r>
              <a:rPr b="1" lang="en">
                <a:solidFill>
                  <a:schemeClr val="dk1"/>
                </a:solidFill>
              </a:rPr>
              <a:t>fuzzing target</a:t>
            </a:r>
            <a:r>
              <a:rPr lang="en">
                <a:solidFill>
                  <a:schemeClr val="dk1"/>
                </a:solidFill>
              </a:rPr>
              <a:t>, which is similar to a unit test. This is the code that exercises some functionality that we need to test in a codebase. In our simple example, the functionality is the tree of if-statements, but can be any code piece of code that you need to test.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a:t>
            </a:r>
            <a:r>
              <a:rPr b="1" lang="en">
                <a:solidFill>
                  <a:schemeClr val="dk1"/>
                </a:solidFill>
              </a:rPr>
              <a:t>fuzzing engine</a:t>
            </a:r>
            <a:r>
              <a:rPr lang="en">
                <a:solidFill>
                  <a:schemeClr val="dk1"/>
                </a:solidFill>
              </a:rPr>
              <a:t> generates and feeds test cases to the fuzzing target, all the while monitoring the target’s behavior to inform test case generation. The important thing to remember is that by monitoring the target they generate and mutate input data, either entirely on their own or by starting with a set of sample inputs.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Today we’ll be primarily be looking at fuzzing targets in open source software.</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9352df34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9352df34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put things concretely, Mayhem is a fuzzing engine; it autonomously builds up a test suite for your program by repeatedly exercising your fuzzing target and monitoring its behavior. A fuzzing target is a program that acts as a driver for executing the specific code you want to test.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target can often be your application without changes if it accepts file or network inputs thanks to Mayhem’s ability to analyze binary only software. But like with any other type of testing, you as a developer may need to mock out dependencies or provide an interface that enables high-throughput, repeatable testing which is what we’re focused on today.</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19352df34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19352df34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target is a piece of code that exposes some functionality of your software under test to a fuzzing engine. A fuzzing target, at its simplest, should have 3 parts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First, you need to have an entrypoint that the fuzzing engine can execute.</a:t>
            </a:r>
            <a:endParaRPr/>
          </a:p>
          <a:p>
            <a:pPr indent="-298450" lvl="1" marL="914400" rtl="0" algn="l">
              <a:spcBef>
                <a:spcPts val="0"/>
              </a:spcBef>
              <a:spcAft>
                <a:spcPts val="0"/>
              </a:spcAft>
              <a:buSzPts val="1100"/>
              <a:buChar char="-"/>
            </a:pPr>
            <a:r>
              <a:rPr lang="en"/>
              <a:t>As developers, you’re all already familiar with entrypoints: this is often the main function executed when you start your application.</a:t>
            </a:r>
            <a:endParaRPr/>
          </a:p>
          <a:p>
            <a:pPr indent="-298450" lvl="1" marL="914400" rtl="0" algn="l">
              <a:spcBef>
                <a:spcPts val="0"/>
              </a:spcBef>
              <a:spcAft>
                <a:spcPts val="0"/>
              </a:spcAft>
              <a:buSzPts val="1100"/>
              <a:buChar char="-"/>
            </a:pPr>
            <a:r>
              <a:rPr lang="en"/>
              <a:t>In an fuzz target entrypoint, you can also execute any necessary setup code or transform the payload as necessary before delivering it to the code you want to test.</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Char char="-"/>
            </a:pPr>
            <a:r>
              <a:rPr lang="en"/>
              <a:t>Next, you need to have an input vector, like a file.</a:t>
            </a:r>
            <a:endParaRPr/>
          </a:p>
          <a:p>
            <a:pPr indent="-298450" lvl="1" marL="914400" rtl="0" algn="l">
              <a:spcBef>
                <a:spcPts val="0"/>
              </a:spcBef>
              <a:spcAft>
                <a:spcPts val="0"/>
              </a:spcAft>
              <a:buSzPts val="1100"/>
              <a:buChar char="-"/>
            </a:pPr>
            <a:r>
              <a:rPr lang="en"/>
              <a:t>The input vector is the way a fuzzing engine provides a fuzzed payload to your target.</a:t>
            </a:r>
            <a:endParaRPr/>
          </a:p>
          <a:p>
            <a:pPr indent="-298450" lvl="1" marL="914400" rtl="0" algn="l">
              <a:spcBef>
                <a:spcPts val="0"/>
              </a:spcBef>
              <a:spcAft>
                <a:spcPts val="0"/>
              </a:spcAft>
              <a:buSzPts val="1100"/>
              <a:buChar char="-"/>
            </a:pPr>
            <a:r>
              <a:rPr lang="en"/>
              <a:t>File inputs are the most common, but network inputs are also possible.</a:t>
            </a:r>
            <a:endParaRPr/>
          </a:p>
          <a:p>
            <a:pPr indent="-298450" lvl="2" marL="1371600" rtl="0" algn="l">
              <a:spcBef>
                <a:spcPts val="0"/>
              </a:spcBef>
              <a:spcAft>
                <a:spcPts val="0"/>
              </a:spcAft>
              <a:buSzPts val="1100"/>
              <a:buChar char="-"/>
            </a:pPr>
            <a:r>
              <a:rPr lang="en"/>
              <a:t>If you’re re-using targets from open source in-memory fuzzers, Mayhem can also deliver inputs directly to the entrypoint’s arguments.</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Char char="-"/>
            </a:pPr>
            <a:r>
              <a:rPr lang="en"/>
              <a:t>Finally, you have the candidate function.</a:t>
            </a:r>
            <a:endParaRPr/>
          </a:p>
          <a:p>
            <a:pPr indent="-298450" lvl="1" marL="914400" rtl="0" algn="l">
              <a:spcBef>
                <a:spcPts val="0"/>
              </a:spcBef>
              <a:spcAft>
                <a:spcPts val="0"/>
              </a:spcAft>
              <a:buSzPts val="1100"/>
              <a:buChar char="-"/>
            </a:pPr>
            <a:r>
              <a:rPr lang="en"/>
              <a:t>This is the function, class, or module that you ultimately want to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put it together to see what this looks like in code.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19352df34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19352df34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entrypoint is our main function which in this case accepts command-line arguments.</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Char char="●"/>
            </a:pPr>
            <a:r>
              <a:rPr lang="en"/>
              <a:t>We read the payload from our input vector before finally passing it strtol, which is the functionality we want to test.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One thing I’ll point out here is that we don’t have any assertions or checks on the result of strtol.</a:t>
            </a:r>
            <a:endParaRPr/>
          </a:p>
          <a:p>
            <a:pPr indent="-298450" lvl="1" marL="914400" rtl="0" algn="l">
              <a:spcBef>
                <a:spcPts val="0"/>
              </a:spcBef>
              <a:spcAft>
                <a:spcPts val="0"/>
              </a:spcAft>
              <a:buSzPts val="1100"/>
              <a:buChar char="○"/>
            </a:pPr>
            <a:r>
              <a:rPr lang="en"/>
              <a:t>Remember that the goal of fuzzing is to enumerate all behavior, including the anomalous ones like a crash or infinite loop .</a:t>
            </a:r>
            <a:endParaRPr/>
          </a:p>
          <a:p>
            <a:pPr indent="-298450" lvl="1" marL="914400" rtl="0" algn="l">
              <a:spcBef>
                <a:spcPts val="0"/>
              </a:spcBef>
              <a:spcAft>
                <a:spcPts val="0"/>
              </a:spcAft>
              <a:buSzPts val="1100"/>
              <a:buChar char="○"/>
            </a:pPr>
            <a:r>
              <a:rPr lang="en"/>
              <a:t>In other words, we want to elicit bad behavior inside strtol. We aren’t necessarily checking for correctness with this target.</a:t>
            </a:r>
            <a:endParaRPr/>
          </a:p>
          <a:p>
            <a:pPr indent="-298450" lvl="2" marL="1371600" rtl="0" algn="l">
              <a:spcBef>
                <a:spcPts val="0"/>
              </a:spcBef>
              <a:spcAft>
                <a:spcPts val="0"/>
              </a:spcAft>
              <a:buSzPts val="1100"/>
              <a:buChar char="■"/>
            </a:pPr>
            <a:r>
              <a:rPr lang="en"/>
              <a:t>You can sometimes encode correctness into a target as well, which we’ll talk about shortly.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19352df34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19352df34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let’s look at how Mayhem would interact with out fuzz target.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Mayhem first generates a file that contains a fuzzed payload.</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Mayhem then invokes the target as if it were running on the command-line. During the invocation, it replaces “@@” with the path to the fuzzed payload.</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fuzz target reads the input file and passes it to strtol.</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While the fuzz target is running, Mayhem is collecting data about the behavior of the target.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process repeats infinitely until you stop it.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 each iteration, Mayhem is using the collected data to learn about how to create better payloads.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strtol example is a simple example, but it is a real world example of how you would fuzz a library function.</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a7a9b6fa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a7a9b6fa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dive deeper into he exercises, I’m going to show you how you get help with setting up targets.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4811f054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4811f054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1f8c743b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1f8c743b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t>
            </a:r>
            <a:r>
              <a:rPr lang="en"/>
              <a:t>today’s hackathon, we’ve setup a Discord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 ahead and sign up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Remember, we won’t be monitoring the discord after today. For help after today, we’ll refer you to the community.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1a7a9b6fa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1a7a9b6fa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Community is here to stay after the hackathon.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you can ask questions, view our how-tos, and learn best practices.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also be posting articles about hacking and hacking jobs.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1eb38c981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1eb38c981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5 minutes to sign up with the community.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you’re in, go ahead and view one of the Tips and Tricks.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22412d5c36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22412d5c36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22412d5c36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22412d5c36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1d5cdc65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1d5cdc65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we’re going to talk </a:t>
            </a:r>
            <a:r>
              <a:rPr lang="en"/>
              <a:t>about</a:t>
            </a:r>
            <a:r>
              <a:rPr lang="en"/>
              <a:t> setting up the Mayhem command line interface. (Actually set it up?)</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24811f054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24811f05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(walk through exercise)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22412d5c36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22412d5c36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22412d5c36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22412d5c36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1e119e3ba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1e119e3ba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that you’re setup </a:t>
            </a:r>
            <a:r>
              <a:rPr lang="en"/>
              <a:t>with</a:t>
            </a:r>
            <a:r>
              <a:rPr lang="en"/>
              <a:t> Mayhem, let’s talk a little bit about how we setup lighttpd for you and how you can ingest your own targets into Mayhem.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4811f054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4811f054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24811f054f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24811f054f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24d8f01cf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24d8f01cf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1e119e3ba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1e119e3ba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Mayhem is performing a form of dynamic analysis against targets.</a:t>
            </a:r>
            <a:endParaRPr/>
          </a:p>
          <a:p>
            <a:pPr indent="0" lvl="0" marL="0" rtl="0" algn="l">
              <a:spcBef>
                <a:spcPts val="0"/>
              </a:spcBef>
              <a:spcAft>
                <a:spcPts val="0"/>
              </a:spcAft>
              <a:buNone/>
            </a:pPr>
            <a:r>
              <a:rPr lang="en"/>
              <a:t>	In other words, it runs your target, monitors the behavior. This </a:t>
            </a:r>
            <a:r>
              <a:rPr lang="en"/>
              <a:t>necessarily</a:t>
            </a:r>
            <a:r>
              <a:rPr lang="en"/>
              <a:t> means that any libraries or other dependencies need to be present.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since Mayhem is fuzzing, looking for </a:t>
            </a:r>
            <a:r>
              <a:rPr lang="en"/>
              <a:t>anomalous</a:t>
            </a:r>
            <a:r>
              <a:rPr lang="en"/>
              <a:t> behavior, we need to consider what happens if an input causes the program to do something destructive?</a:t>
            </a:r>
            <a:endParaRPr/>
          </a:p>
          <a:p>
            <a:pPr indent="0" lvl="0" marL="0" rtl="0" algn="l">
              <a:spcBef>
                <a:spcPts val="0"/>
              </a:spcBef>
              <a:spcAft>
                <a:spcPts val="0"/>
              </a:spcAft>
              <a:buNone/>
            </a:pPr>
            <a:r>
              <a:rPr lang="en"/>
              <a:t>	We definitely don’t want it take our host down.</a:t>
            </a:r>
            <a:endParaRPr/>
          </a:p>
          <a:p>
            <a:pPr indent="0" lvl="0" marL="0" rtl="0" algn="l">
              <a:spcBef>
                <a:spcPts val="0"/>
              </a:spcBef>
              <a:spcAft>
                <a:spcPts val="0"/>
              </a:spcAft>
              <a:buNone/>
            </a:pPr>
            <a:r>
              <a:rPr lang="en"/>
              <a:t>	So we need some form of isolation.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Targets also need to run the same way over and over. If there was any sort of non-determinism in the target or environment, fuzzing would ultimately take longer to penetrate deeper into the program.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successful fuzzing depends often on throughput. In other words, we need to run as fast as possible.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1e119e3ba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1e119e3ba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1e119e3ba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1e119e3ba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We’ll be using Docker to package our fuzzing target today. Why Docker? Well, it’s one of the main types of packages Mayhem accepts, it creates a reproducible runtime environment for a target, and it’s easy to create, update and work with, and comes with a significant body of documentation.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24811f054f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24811f054f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1e119e3ba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1e119e3ba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24811f054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24811f054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through exercise)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1e119e3ba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1e119e3ba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22412d5c36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22412d5c36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2003028a8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2003028a8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22412d5c3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22412d5c3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1a7a9b6f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1a7a9b6f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24811f054f_0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24811f054f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24d8f01cf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24d8f01cf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1a7a9b6fa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1a7a9b6fa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large shops have people dedicated to working out build systems.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1fa011568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1fa011568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1fa011568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1fa011568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1eb0d853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1eb0d853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that cmake is the most popular c, c++ build system</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1fa011568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1fa011568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24811f054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24811f054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through exercise)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1f7505bf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1f7505bf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1fa01156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11fa011568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show CMake, stop before libFuzzer!</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22412d5c36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22412d5c36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22412d5c36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22412d5c36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1a7a9b6fa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1a7a9b6fa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1a7a9b6fa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1a7a9b6fa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1a7a9b6fa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1a7a9b6fa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1a7a9b6fa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1a7a9b6fa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entrypoint is our main function which in this case accepts command-line arguments.</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Char char="●"/>
            </a:pPr>
            <a:r>
              <a:rPr lang="en"/>
              <a:t>We read the payload from our input vector before finally passing it strtol, which is the functionality we want to test.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One thing I’ll point out here is that we don’t have any assertions or checks on the result of strtol.</a:t>
            </a:r>
            <a:endParaRPr/>
          </a:p>
          <a:p>
            <a:pPr indent="-298450" lvl="1" marL="914400" rtl="0" algn="l">
              <a:spcBef>
                <a:spcPts val="0"/>
              </a:spcBef>
              <a:spcAft>
                <a:spcPts val="0"/>
              </a:spcAft>
              <a:buSzPts val="1100"/>
              <a:buChar char="○"/>
            </a:pPr>
            <a:r>
              <a:rPr lang="en"/>
              <a:t>Remember that the goal of fuzzing is to enumerate all behavior, including the anomalous ones like a crash or infinite loop .</a:t>
            </a:r>
            <a:endParaRPr/>
          </a:p>
          <a:p>
            <a:pPr indent="-298450" lvl="1" marL="914400" rtl="0" algn="l">
              <a:spcBef>
                <a:spcPts val="0"/>
              </a:spcBef>
              <a:spcAft>
                <a:spcPts val="0"/>
              </a:spcAft>
              <a:buSzPts val="1100"/>
              <a:buChar char="○"/>
            </a:pPr>
            <a:r>
              <a:rPr lang="en"/>
              <a:t>In other words, we want to elicit bad behavior inside strtol. We aren’t necessarily checking for correctness with this target.</a:t>
            </a:r>
            <a:endParaRPr/>
          </a:p>
          <a:p>
            <a:pPr indent="-298450" lvl="2" marL="1371600" rtl="0" algn="l">
              <a:spcBef>
                <a:spcPts val="0"/>
              </a:spcBef>
              <a:spcAft>
                <a:spcPts val="0"/>
              </a:spcAft>
              <a:buSzPts val="1100"/>
              <a:buChar char="■"/>
            </a:pPr>
            <a:r>
              <a:rPr lang="en"/>
              <a:t>You can sometimes encode correctness into a target as well, which we’ll talk about shortly.</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1fa011568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1fa011568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24811f054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24811f054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through exercise)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1fa011568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1fa011568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d5cdc655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1d5cdc655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Have you ever wondered how the best hackers in the world are able to find new zero day vulnerabilities that enable them to carry out attacks? (pause)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What I mean here is that people who can find vulnerabilities in something like Google Chrome that no one has ever found before, you could potentially break into an estimated 2.6 million devices.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But just about everything is software enabled today, so this issue doesn’t stop at Chrome. Software is in everything: cars, trains, DoD weapons systems.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For example, a recent exploit known as the TBONE exploit, enabled remote code execution in Tesla cars. That means the original hackers who found the vulnerability while it was unpatched could have potentially taken over thousands of vehicles.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So today, we have a software security crisis.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22412d5c36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22412d5c36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22412d5c36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22412d5c36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1e119e3b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1e119e3b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24811f054f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24811f054f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24d8f01cf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24d8f01cf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1e119e3bad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11e119e3bad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1e119e3bad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1e119e3bad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1e119e3ba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11e119e3ba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11e119e3bad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11e119e3bad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1ed98e456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1ed98e456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d5cdc65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d5cdc65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First, the cybersecurity talent needed to secure the world’s software is rare.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According to GitHub there are 570x more developers than cybersecurity experts.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top of that, we’re to shipping and deploying code faster than we can secure it. Probably because in a recent survey companies responded and said that 87% of their application security isn’t automated.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Attempts to automate it through years of research into things like static application security testing, hasn’t worked.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a result, this has left the bad guys with a permanent advantage according to DARPA.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Right now, we’re trying to play catch up with our adversaries.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how Mayhem came to be: how do we automate application security?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that’s what we’re hoping you’ll help us with.</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124811f054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124811f054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through exercise)</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11fa011568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11fa011568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22412d5c36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22412d5c36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22412d5c36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122412d5c36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11ed98e456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11ed98e456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https://github.com/mayhemheroes/cista</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120c98e3f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120c98e3f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20a5e6f70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20a5e6f70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120a5e6f7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120a5e6f7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Switch to welcome </a:t>
            </a:r>
            <a:r>
              <a:rPr lang="en"/>
              <a:t>deck for raffle!</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1a7a9b6fa1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11a7a9b6fa1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Transition</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124d8f01cf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124d8f01cf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d5cdc655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d5cdc655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27293B"/>
                </a:solidFill>
                <a:latin typeface="Roboto Light"/>
                <a:ea typeface="Roboto Light"/>
                <a:cs typeface="Roboto Light"/>
                <a:sym typeface="Roboto Light"/>
              </a:rPr>
              <a:t>Let me introduce you to one of the world’s best hackers. He goes by the name Flourescnece, though his real name is Richard Zhu.</a:t>
            </a:r>
            <a:endParaRPr sz="1000">
              <a:solidFill>
                <a:srgbClr val="27293B"/>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7293B"/>
              </a:solidFill>
              <a:latin typeface="Roboto Light"/>
              <a:ea typeface="Roboto Light"/>
              <a:cs typeface="Roboto Light"/>
              <a:sym typeface="Roboto Light"/>
            </a:endParaRPr>
          </a:p>
          <a:p>
            <a:pPr indent="457200" lvl="0" marL="0" rtl="0" algn="l">
              <a:lnSpc>
                <a:spcPct val="115000"/>
              </a:lnSpc>
              <a:spcBef>
                <a:spcPts val="0"/>
              </a:spcBef>
              <a:spcAft>
                <a:spcPts val="0"/>
              </a:spcAft>
              <a:buClr>
                <a:schemeClr val="dk1"/>
              </a:buClr>
              <a:buSzPts val="1100"/>
              <a:buFont typeface="Arial"/>
              <a:buNone/>
            </a:pPr>
            <a:r>
              <a:rPr lang="en" sz="1000">
                <a:solidFill>
                  <a:srgbClr val="27293B"/>
                </a:solidFill>
                <a:latin typeface="Roboto Light"/>
                <a:ea typeface="Roboto Light"/>
                <a:cs typeface="Roboto Light"/>
                <a:sym typeface="Roboto Light"/>
              </a:rPr>
              <a:t>Our CEO, Dr. Brumley, met Richard when he was 17, and recruited him to CMU.  He’s found zero days in Windows, Internet Explorer, and was the first to hack a Tesla.</a:t>
            </a:r>
            <a:endParaRPr sz="1000">
              <a:solidFill>
                <a:srgbClr val="27293B"/>
              </a:solidFill>
              <a:latin typeface="Roboto Light"/>
              <a:ea typeface="Roboto Light"/>
              <a:cs typeface="Roboto Light"/>
              <a:sym typeface="Roboto Light"/>
            </a:endParaRPr>
          </a:p>
          <a:p>
            <a:pPr indent="457200" lvl="0" marL="457200" rtl="0" algn="l">
              <a:lnSpc>
                <a:spcPct val="115000"/>
              </a:lnSpc>
              <a:spcBef>
                <a:spcPts val="0"/>
              </a:spcBef>
              <a:spcAft>
                <a:spcPts val="0"/>
              </a:spcAft>
              <a:buClr>
                <a:schemeClr val="dk1"/>
              </a:buClr>
              <a:buSzPts val="1100"/>
              <a:buFont typeface="Arial"/>
              <a:buNone/>
            </a:pPr>
            <a:r>
              <a:rPr lang="en" sz="1000">
                <a:solidFill>
                  <a:srgbClr val="27293B"/>
                </a:solidFill>
                <a:latin typeface="Roboto Light"/>
                <a:ea typeface="Roboto Light"/>
                <a:cs typeface="Roboto Light"/>
                <a:sym typeface="Roboto Light"/>
              </a:rPr>
              <a:t>Fortunately for us, Richard is one of the good guys.   He makes his money as part of bug bounties and contests, where he responsibly disclosing the vulnerabilities so companies can fix their software. </a:t>
            </a:r>
            <a:endParaRPr sz="1000">
              <a:solidFill>
                <a:srgbClr val="27293B"/>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7293B"/>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000">
                <a:solidFill>
                  <a:srgbClr val="27293B"/>
                </a:solidFill>
                <a:latin typeface="Roboto Light"/>
                <a:ea typeface="Roboto Light"/>
                <a:cs typeface="Roboto Light"/>
                <a:sym typeface="Roboto Light"/>
              </a:rPr>
              <a:t>People like Richard are very good at what they do and if you think about it, when Richard finds a new zero day -- a new vulnerability no one but him knows about -- then for a moment in time he alone could break into 2.3 billion web-browsers.  And when he finds a new zero-day in a Tesla, he alone could break into 500,000 cars.</a:t>
            </a:r>
            <a:endParaRPr sz="1000">
              <a:solidFill>
                <a:srgbClr val="27293B"/>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7293B"/>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1000">
                <a:solidFill>
                  <a:srgbClr val="27293B"/>
                </a:solidFill>
                <a:latin typeface="Roboto Light"/>
                <a:ea typeface="Roboto Light"/>
                <a:cs typeface="Roboto Light"/>
                <a:sym typeface="Roboto Light"/>
              </a:rPr>
              <a:t>How does he do it?   If we could just automate what he does, then we would be able to finally outpace and outscale adversaries. Fluorescence and other hackers like him work much differently than how most organizations approach cyber-security. And it’s certainly not how most organizations do appsec today.</a:t>
            </a:r>
            <a:endParaRPr sz="1000">
              <a:solidFill>
                <a:srgbClr val="27293B"/>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1000">
                <a:solidFill>
                  <a:srgbClr val="27293B"/>
                </a:solidFill>
                <a:latin typeface="Roboto Light"/>
                <a:ea typeface="Roboto Light"/>
                <a:cs typeface="Roboto Light"/>
                <a:sym typeface="Roboto Light"/>
              </a:rPr>
              <a:t>.</a:t>
            </a:r>
            <a:endParaRPr sz="1000">
              <a:solidFill>
                <a:srgbClr val="27293B"/>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000">
                <a:solidFill>
                  <a:srgbClr val="27293B"/>
                </a:solidFill>
                <a:latin typeface="Roboto Light"/>
                <a:ea typeface="Roboto Light"/>
                <a:cs typeface="Roboto Light"/>
                <a:sym typeface="Roboto Light"/>
              </a:rPr>
              <a:t>So that’s what we’re trying to do at ForAllSecure: automate what hackers like Richard do.</a:t>
            </a:r>
            <a:endParaRPr sz="1000">
              <a:solidFill>
                <a:srgbClr val="27293B"/>
              </a:solidFill>
              <a:latin typeface="Roboto Light"/>
              <a:ea typeface="Roboto Light"/>
              <a:cs typeface="Roboto Light"/>
              <a:sym typeface="Roboto Light"/>
            </a:endParaRPr>
          </a:p>
          <a:p>
            <a:pPr indent="0" lvl="0" marL="0" rtl="0" algn="l">
              <a:spcBef>
                <a:spcPts val="0"/>
              </a:spcBef>
              <a:spcAft>
                <a:spcPts val="0"/>
              </a:spcAft>
              <a:buNone/>
            </a:pPr>
            <a:r>
              <a:t/>
            </a:r>
            <a:endParaRPr sz="1050">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1ed98e456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1ed98e456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2569ad9c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12569ad9c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12569ad9cd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12569ad9cd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12569ad9cd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12569ad9cd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12569ad9cd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12569ad9cd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2569ad9cd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12569ad9cd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12569ad9cd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12569ad9cd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11ed98e45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11ed98e45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20c98e3f0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20c98e3f0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minutes to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1ed98e456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1ed98e456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3.png"/><Relationship Id="rId4" Type="http://schemas.openxmlformats.org/officeDocument/2006/relationships/image" Target="../media/image3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3.png"/><Relationship Id="rId4" Type="http://schemas.openxmlformats.org/officeDocument/2006/relationships/image" Target="../media/image3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png"/><Relationship Id="rId4" Type="http://schemas.openxmlformats.org/officeDocument/2006/relationships/image" Target="../media/image3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png"/><Relationship Id="rId4" Type="http://schemas.openxmlformats.org/officeDocument/2006/relationships/image" Target="../media/image3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 Id="rId4" Type="http://schemas.openxmlformats.org/officeDocument/2006/relationships/image" Target="../media/image3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asic">
  <p:cSld name="Title 1_1_2_1">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28861" l="0" r="0" t="20441"/>
          <a:stretch/>
        </p:blipFill>
        <p:spPr>
          <a:xfrm>
            <a:off x="457200" y="322000"/>
            <a:ext cx="1853100" cy="939500"/>
          </a:xfrm>
          <a:prstGeom prst="rect">
            <a:avLst/>
          </a:prstGeom>
          <a:noFill/>
          <a:ln>
            <a:noFill/>
          </a:ln>
        </p:spPr>
      </p:pic>
      <p:sp>
        <p:nvSpPr>
          <p:cNvPr id="11" name="Google Shape;11;p2" title="Click to Add Title"/>
          <p:cNvSpPr txBox="1"/>
          <p:nvPr>
            <p:ph type="title"/>
          </p:nvPr>
        </p:nvSpPr>
        <p:spPr>
          <a:xfrm>
            <a:off x="457200" y="1659975"/>
            <a:ext cx="8229600" cy="8547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2"/>
              </a:buClr>
              <a:buSzPts val="3600"/>
              <a:buFont typeface="Roboto"/>
              <a:buNone/>
              <a:defRPr b="1" sz="3600">
                <a:solidFill>
                  <a:schemeClr val="dk2"/>
                </a:solidFill>
                <a:latin typeface="Roboto"/>
                <a:ea typeface="Roboto"/>
                <a:cs typeface="Roboto"/>
                <a:sym typeface="Roboto"/>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2" name="Google Shape;12;p2"/>
          <p:cNvSpPr txBox="1"/>
          <p:nvPr>
            <p:ph idx="2" type="title"/>
          </p:nvPr>
        </p:nvSpPr>
        <p:spPr>
          <a:xfrm>
            <a:off x="457200" y="3310525"/>
            <a:ext cx="7772400" cy="5148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2"/>
              </a:buClr>
              <a:buSzPts val="1800"/>
              <a:buFont typeface="Roboto"/>
              <a:buNone/>
              <a:defRPr sz="1800">
                <a:solidFill>
                  <a:schemeClr val="dk2"/>
                </a:solidFill>
                <a:latin typeface="Roboto"/>
                <a:ea typeface="Roboto"/>
                <a:cs typeface="Roboto"/>
                <a:sym typeface="Roboto"/>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3" name="Google Shape;13;p2"/>
          <p:cNvSpPr txBox="1"/>
          <p:nvPr>
            <p:ph idx="3" type="title"/>
          </p:nvPr>
        </p:nvSpPr>
        <p:spPr>
          <a:xfrm>
            <a:off x="457200" y="3825325"/>
            <a:ext cx="4114800" cy="51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Roboto"/>
              <a:buNone/>
              <a:defRPr>
                <a:solidFill>
                  <a:schemeClr val="dk2"/>
                </a:solidFill>
                <a:latin typeface="Roboto"/>
                <a:ea typeface="Roboto"/>
                <a:cs typeface="Roboto"/>
                <a:sym typeface="Roboto"/>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4" name="Google Shape;14;p2"/>
          <p:cNvSpPr txBox="1"/>
          <p:nvPr>
            <p:ph idx="1" type="subTitle"/>
          </p:nvPr>
        </p:nvSpPr>
        <p:spPr>
          <a:xfrm>
            <a:off x="457300" y="2513400"/>
            <a:ext cx="8229600" cy="8013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5" name="Google Shape;15;p2"/>
          <p:cNvSpPr/>
          <p:nvPr/>
        </p:nvSpPr>
        <p:spPr>
          <a:xfrm>
            <a:off x="8349875" y="4715350"/>
            <a:ext cx="645900" cy="39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88">
          <p15:clr>
            <a:srgbClr val="FA7B17"/>
          </p15:clr>
        </p15:guide>
        <p15:guide id="2" pos="2880">
          <p15:clr>
            <a:srgbClr val="FA7B17"/>
          </p15:clr>
        </p15:guide>
        <p15:guide id="3" pos="5472">
          <p15:clr>
            <a:srgbClr val="FA7B17"/>
          </p15:clr>
        </p15:guide>
        <p15:guide id="4" orient="horz" pos="1728">
          <p15:clr>
            <a:srgbClr val="FA7B17"/>
          </p15:clr>
        </p15:guide>
        <p15:guide id="5" orient="horz" pos="203">
          <p15:clr>
            <a:srgbClr val="FA7B17"/>
          </p15:clr>
        </p15:guide>
        <p15:guide id="6" orient="horz" pos="3024">
          <p15:clr>
            <a:srgbClr val="FA7B17"/>
          </p15:clr>
        </p15:guide>
        <p15:guide id="7" orient="horz" pos="1512">
          <p15:clr>
            <a:srgbClr val="FA7B17"/>
          </p15:clr>
        </p15:guide>
        <p15:guide id="8" orient="horz" pos="2016">
          <p15:clr>
            <a:srgbClr val="FA7B17"/>
          </p15:clr>
        </p15:guide>
        <p15:guide id="9" orient="horz" pos="2088">
          <p15:clr>
            <a:srgbClr val="FA7B17"/>
          </p15:clr>
        </p15:guide>
        <p15:guide id="10" pos="5184">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1_Image + Quote - Sky Blue">
    <p:bg>
      <p:bgPr>
        <a:solidFill>
          <a:schemeClr val="lt1"/>
        </a:solidFill>
      </p:bgPr>
    </p:bg>
    <p:spTree>
      <p:nvGrpSpPr>
        <p:cNvPr id="66" name="Shape 6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ontent Comparision_1_2">
    <p:bg>
      <p:bgPr>
        <a:solidFill>
          <a:schemeClr val="lt1"/>
        </a:solidFill>
      </p:bgPr>
    </p:bg>
    <p:spTree>
      <p:nvGrpSpPr>
        <p:cNvPr id="67" name="Shape 67"/>
        <p:cNvGrpSpPr/>
        <p:nvPr/>
      </p:nvGrpSpPr>
      <p:grpSpPr>
        <a:xfrm>
          <a:off x="0" y="0"/>
          <a:ext cx="0" cy="0"/>
          <a:chOff x="0" y="0"/>
          <a:chExt cx="0" cy="0"/>
        </a:xfrm>
      </p:grpSpPr>
      <p:sp>
        <p:nvSpPr>
          <p:cNvPr id="68" name="Google Shape;68;p12"/>
          <p:cNvSpPr txBox="1"/>
          <p:nvPr>
            <p:ph type="title"/>
          </p:nvPr>
        </p:nvSpPr>
        <p:spPr>
          <a:xfrm>
            <a:off x="457200" y="228600"/>
            <a:ext cx="8229600" cy="8001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SzPts val="3000"/>
              <a:buFont typeface="Roboto"/>
              <a:buNone/>
              <a:defRPr b="1" sz="30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288">
          <p15:clr>
            <a:srgbClr val="FA7B17"/>
          </p15:clr>
        </p15:guide>
        <p15:guide id="2" pos="2880">
          <p15:clr>
            <a:srgbClr val="FA7B17"/>
          </p15:clr>
        </p15:guide>
        <p15:guide id="3" pos="5472">
          <p15:clr>
            <a:srgbClr val="FA7B17"/>
          </p15:clr>
        </p15:guide>
        <p15:guide id="4" orient="horz" pos="3096">
          <p15:clr>
            <a:srgbClr val="FA7B17"/>
          </p15:clr>
        </p15:guide>
        <p15:guide id="5" orient="horz" pos="144">
          <p15:clr>
            <a:srgbClr val="FA7B17"/>
          </p15:clr>
        </p15:guide>
        <p15:guide id="6" orient="horz" pos="717">
          <p15:clr>
            <a:srgbClr val="FA7B17"/>
          </p15:clr>
        </p15:guide>
        <p15:guide id="7" orient="horz" pos="647">
          <p15:clr>
            <a:srgbClr val="FA7B17"/>
          </p15:clr>
        </p15:guide>
        <p15:guide id="8" orient="horz" pos="787">
          <p15:clr>
            <a:srgbClr val="FA7B17"/>
          </p15:clr>
        </p15:guide>
        <p15:guide id="9" orient="horz" pos="2952">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mparison 2">
  <p:cSld name="Content Comparision_1_1_1">
    <p:bg>
      <p:bgPr>
        <a:solidFill>
          <a:schemeClr val="lt1"/>
        </a:solidFill>
      </p:bgPr>
    </p:bg>
    <p:spTree>
      <p:nvGrpSpPr>
        <p:cNvPr id="69" name="Shape 69"/>
        <p:cNvGrpSpPr/>
        <p:nvPr/>
      </p:nvGrpSpPr>
      <p:grpSpPr>
        <a:xfrm>
          <a:off x="0" y="0"/>
          <a:ext cx="0" cy="0"/>
          <a:chOff x="0" y="0"/>
          <a:chExt cx="0" cy="0"/>
        </a:xfrm>
      </p:grpSpPr>
      <p:sp>
        <p:nvSpPr>
          <p:cNvPr id="70" name="Google Shape;70;p13"/>
          <p:cNvSpPr txBox="1"/>
          <p:nvPr>
            <p:ph type="title"/>
          </p:nvPr>
        </p:nvSpPr>
        <p:spPr>
          <a:xfrm>
            <a:off x="457200" y="228600"/>
            <a:ext cx="8229600" cy="8001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SzPts val="3000"/>
              <a:buFont typeface="Roboto"/>
              <a:buNone/>
              <a:defRPr b="1" sz="30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13"/>
          <p:cNvSpPr txBox="1"/>
          <p:nvPr>
            <p:ph idx="1" type="subTitle"/>
          </p:nvPr>
        </p:nvSpPr>
        <p:spPr>
          <a:xfrm>
            <a:off x="454350" y="687600"/>
            <a:ext cx="8235300" cy="3390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SzPts val="1400"/>
              <a:buNone/>
              <a:defRPr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 name="Google Shape;72;p13"/>
          <p:cNvSpPr txBox="1"/>
          <p:nvPr>
            <p:ph idx="2" type="body"/>
          </p:nvPr>
        </p:nvSpPr>
        <p:spPr>
          <a:xfrm>
            <a:off x="457200" y="1248850"/>
            <a:ext cx="4000500" cy="3437400"/>
          </a:xfrm>
          <a:prstGeom prst="rect">
            <a:avLst/>
          </a:prstGeom>
          <a:noFill/>
          <a:ln>
            <a:noFill/>
          </a:ln>
        </p:spPr>
        <p:txBody>
          <a:bodyPr anchorCtr="0" anchor="t" bIns="91425" lIns="91425" spcFirstLastPara="1" rIns="91425" wrap="square" tIns="91425">
            <a:normAutofit/>
          </a:bodyPr>
          <a:lstStyle>
            <a:lvl1pPr indent="-330200" lvl="0" marL="457200" rtl="0">
              <a:lnSpc>
                <a:spcPct val="100000"/>
              </a:lnSpc>
              <a:spcBef>
                <a:spcPts val="0"/>
              </a:spcBef>
              <a:spcAft>
                <a:spcPts val="0"/>
              </a:spcAft>
              <a:buClr>
                <a:schemeClr val="accent1"/>
              </a:buClr>
              <a:buSzPts val="1600"/>
              <a:buFont typeface="Roboto"/>
              <a:buChar char="●"/>
              <a:defRPr sz="1600">
                <a:latin typeface="Roboto"/>
                <a:ea typeface="Roboto"/>
                <a:cs typeface="Roboto"/>
                <a:sym typeface="Roboto"/>
              </a:defRPr>
            </a:lvl1pPr>
            <a:lvl2pPr indent="-317500" lvl="1" marL="914400" rtl="0">
              <a:lnSpc>
                <a:spcPct val="100000"/>
              </a:lnSpc>
              <a:spcBef>
                <a:spcPts val="1000"/>
              </a:spcBef>
              <a:spcAft>
                <a:spcPts val="0"/>
              </a:spcAft>
              <a:buClr>
                <a:schemeClr val="lt2"/>
              </a:buClr>
              <a:buSzPts val="1400"/>
              <a:buFont typeface="Roboto"/>
              <a:buChar char="●"/>
              <a:defRPr>
                <a:latin typeface="Roboto"/>
                <a:ea typeface="Roboto"/>
                <a:cs typeface="Roboto"/>
                <a:sym typeface="Roboto"/>
              </a:defRPr>
            </a:lvl2pPr>
            <a:lvl3pPr indent="-304800" lvl="2" marL="1371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3pPr>
            <a:lvl4pPr indent="-304800" lvl="3" marL="18288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4pPr>
            <a:lvl5pPr indent="-304800" lvl="4" marL="22860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5pPr>
            <a:lvl6pPr indent="-304800" lvl="5" marL="27432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6pPr>
            <a:lvl7pPr indent="-304800" lvl="6" marL="32004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7pPr>
            <a:lvl8pPr indent="-304800" lvl="7" marL="3657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8pPr>
            <a:lvl9pPr indent="-304800" lvl="8" marL="4114800" rtl="0">
              <a:lnSpc>
                <a:spcPct val="100000"/>
              </a:lnSpc>
              <a:spcBef>
                <a:spcPts val="1000"/>
              </a:spcBef>
              <a:spcAft>
                <a:spcPts val="1000"/>
              </a:spcAft>
              <a:buClr>
                <a:schemeClr val="lt2"/>
              </a:buClr>
              <a:buSzPts val="1200"/>
              <a:buFont typeface="Roboto"/>
              <a:buChar char="●"/>
              <a:defRPr sz="1200">
                <a:latin typeface="Roboto"/>
                <a:ea typeface="Roboto"/>
                <a:cs typeface="Roboto"/>
                <a:sym typeface="Roboto"/>
              </a:defRPr>
            </a:lvl9pPr>
          </a:lstStyle>
          <a:p/>
        </p:txBody>
      </p:sp>
      <p:sp>
        <p:nvSpPr>
          <p:cNvPr id="73" name="Google Shape;73;p13"/>
          <p:cNvSpPr txBox="1"/>
          <p:nvPr>
            <p:ph idx="3" type="body"/>
          </p:nvPr>
        </p:nvSpPr>
        <p:spPr>
          <a:xfrm>
            <a:off x="4686300" y="1248850"/>
            <a:ext cx="4006200" cy="3437400"/>
          </a:xfrm>
          <a:prstGeom prst="rect">
            <a:avLst/>
          </a:prstGeom>
          <a:noFill/>
          <a:ln>
            <a:noFill/>
          </a:ln>
        </p:spPr>
        <p:txBody>
          <a:bodyPr anchorCtr="0" anchor="t" bIns="91425" lIns="91425" spcFirstLastPara="1" rIns="91425" wrap="square" tIns="91425">
            <a:normAutofit/>
          </a:bodyPr>
          <a:lstStyle>
            <a:lvl1pPr indent="-330200" lvl="0" marL="457200" rtl="0">
              <a:lnSpc>
                <a:spcPct val="100000"/>
              </a:lnSpc>
              <a:spcBef>
                <a:spcPts val="0"/>
              </a:spcBef>
              <a:spcAft>
                <a:spcPts val="0"/>
              </a:spcAft>
              <a:buClr>
                <a:schemeClr val="accent1"/>
              </a:buClr>
              <a:buSzPts val="1600"/>
              <a:buFont typeface="Roboto"/>
              <a:buChar char="●"/>
              <a:defRPr sz="1600">
                <a:latin typeface="Roboto"/>
                <a:ea typeface="Roboto"/>
                <a:cs typeface="Roboto"/>
                <a:sym typeface="Roboto"/>
              </a:defRPr>
            </a:lvl1pPr>
            <a:lvl2pPr indent="-317500" lvl="1" marL="914400" rtl="0">
              <a:lnSpc>
                <a:spcPct val="100000"/>
              </a:lnSpc>
              <a:spcBef>
                <a:spcPts val="1000"/>
              </a:spcBef>
              <a:spcAft>
                <a:spcPts val="0"/>
              </a:spcAft>
              <a:buClr>
                <a:schemeClr val="lt2"/>
              </a:buClr>
              <a:buSzPts val="1400"/>
              <a:buFont typeface="Roboto"/>
              <a:buChar char="●"/>
              <a:defRPr>
                <a:latin typeface="Roboto"/>
                <a:ea typeface="Roboto"/>
                <a:cs typeface="Roboto"/>
                <a:sym typeface="Roboto"/>
              </a:defRPr>
            </a:lvl2pPr>
            <a:lvl3pPr indent="-304800" lvl="2" marL="1371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3pPr>
            <a:lvl4pPr indent="-304800" lvl="3" marL="18288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4pPr>
            <a:lvl5pPr indent="-304800" lvl="4" marL="22860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5pPr>
            <a:lvl6pPr indent="-304800" lvl="5" marL="27432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6pPr>
            <a:lvl7pPr indent="-304800" lvl="6" marL="32004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7pPr>
            <a:lvl8pPr indent="-304800" lvl="7" marL="3657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8pPr>
            <a:lvl9pPr indent="-304800" lvl="8" marL="4114800" rtl="0">
              <a:lnSpc>
                <a:spcPct val="100000"/>
              </a:lnSpc>
              <a:spcBef>
                <a:spcPts val="1000"/>
              </a:spcBef>
              <a:spcAft>
                <a:spcPts val="1000"/>
              </a:spcAft>
              <a:buClr>
                <a:schemeClr val="lt2"/>
              </a:buClr>
              <a:buSzPts val="1200"/>
              <a:buFont typeface="Roboto"/>
              <a:buChar char="●"/>
              <a:defRPr sz="1200">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A7B17"/>
          </p15:clr>
        </p15:guide>
        <p15:guide id="2" pos="2880">
          <p15:clr>
            <a:srgbClr val="FA7B17"/>
          </p15:clr>
        </p15:guide>
        <p15:guide id="3" pos="5476">
          <p15:clr>
            <a:srgbClr val="FA7B17"/>
          </p15:clr>
        </p15:guide>
        <p15:guide id="4" orient="horz" pos="3096">
          <p15:clr>
            <a:srgbClr val="FA7B17"/>
          </p15:clr>
        </p15:guide>
        <p15:guide id="5" orient="horz" pos="144">
          <p15:clr>
            <a:srgbClr val="FA7B17"/>
          </p15:clr>
        </p15:guide>
        <p15:guide id="6" orient="horz" pos="717">
          <p15:clr>
            <a:srgbClr val="FA7B17"/>
          </p15:clr>
        </p15:guide>
        <p15:guide id="7" orient="horz" pos="647">
          <p15:clr>
            <a:srgbClr val="FA7B17"/>
          </p15:clr>
        </p15:guide>
        <p15:guide id="8" orient="horz" pos="787">
          <p15:clr>
            <a:srgbClr val="FA7B17"/>
          </p15:clr>
        </p15:guide>
        <p15:guide id="9" orient="horz" pos="2952">
          <p15:clr>
            <a:srgbClr val="FA7B17"/>
          </p15:clr>
        </p15:guide>
        <p15:guide id="10" pos="2952">
          <p15:clr>
            <a:srgbClr val="FA7B17"/>
          </p15:clr>
        </p15:guide>
        <p15:guide id="11" pos="2808">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mparison 1">
  <p:cSld name="Content Comparision_1_1_1_1">
    <p:bg>
      <p:bgPr>
        <a:solidFill>
          <a:schemeClr val="lt1"/>
        </a:solidFill>
      </p:bgPr>
    </p:bg>
    <p:spTree>
      <p:nvGrpSpPr>
        <p:cNvPr id="74" name="Shape 74"/>
        <p:cNvGrpSpPr/>
        <p:nvPr/>
      </p:nvGrpSpPr>
      <p:grpSpPr>
        <a:xfrm>
          <a:off x="0" y="0"/>
          <a:ext cx="0" cy="0"/>
          <a:chOff x="0" y="0"/>
          <a:chExt cx="0" cy="0"/>
        </a:xfrm>
      </p:grpSpPr>
      <p:sp>
        <p:nvSpPr>
          <p:cNvPr id="75" name="Google Shape;75;p14"/>
          <p:cNvSpPr txBox="1"/>
          <p:nvPr>
            <p:ph type="title"/>
          </p:nvPr>
        </p:nvSpPr>
        <p:spPr>
          <a:xfrm>
            <a:off x="457200" y="228600"/>
            <a:ext cx="8229600" cy="8001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SzPts val="3000"/>
              <a:buFont typeface="Roboto"/>
              <a:buNone/>
              <a:defRPr b="1" sz="30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4"/>
          <p:cNvSpPr txBox="1"/>
          <p:nvPr>
            <p:ph idx="1" type="body"/>
          </p:nvPr>
        </p:nvSpPr>
        <p:spPr>
          <a:xfrm>
            <a:off x="457200" y="1248850"/>
            <a:ext cx="4000500" cy="3437400"/>
          </a:xfrm>
          <a:prstGeom prst="rect">
            <a:avLst/>
          </a:prstGeom>
          <a:noFill/>
          <a:ln>
            <a:noFill/>
          </a:ln>
        </p:spPr>
        <p:txBody>
          <a:bodyPr anchorCtr="0" anchor="t" bIns="91425" lIns="91425" spcFirstLastPara="1" rIns="91425" wrap="square" tIns="91425">
            <a:normAutofit/>
          </a:bodyPr>
          <a:lstStyle>
            <a:lvl1pPr indent="-330200" lvl="0" marL="457200" rtl="0">
              <a:lnSpc>
                <a:spcPct val="100000"/>
              </a:lnSpc>
              <a:spcBef>
                <a:spcPts val="0"/>
              </a:spcBef>
              <a:spcAft>
                <a:spcPts val="0"/>
              </a:spcAft>
              <a:buClr>
                <a:schemeClr val="accent1"/>
              </a:buClr>
              <a:buSzPts val="1600"/>
              <a:buFont typeface="Roboto"/>
              <a:buChar char="●"/>
              <a:defRPr sz="1600">
                <a:latin typeface="Roboto"/>
                <a:ea typeface="Roboto"/>
                <a:cs typeface="Roboto"/>
                <a:sym typeface="Roboto"/>
              </a:defRPr>
            </a:lvl1pPr>
            <a:lvl2pPr indent="-317500" lvl="1" marL="914400" rtl="0">
              <a:lnSpc>
                <a:spcPct val="100000"/>
              </a:lnSpc>
              <a:spcBef>
                <a:spcPts val="1000"/>
              </a:spcBef>
              <a:spcAft>
                <a:spcPts val="0"/>
              </a:spcAft>
              <a:buClr>
                <a:schemeClr val="lt2"/>
              </a:buClr>
              <a:buSzPts val="1400"/>
              <a:buFont typeface="Roboto"/>
              <a:buChar char="●"/>
              <a:defRPr>
                <a:latin typeface="Roboto"/>
                <a:ea typeface="Roboto"/>
                <a:cs typeface="Roboto"/>
                <a:sym typeface="Roboto"/>
              </a:defRPr>
            </a:lvl2pPr>
            <a:lvl3pPr indent="-304800" lvl="2" marL="1371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3pPr>
            <a:lvl4pPr indent="-304800" lvl="3" marL="18288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4pPr>
            <a:lvl5pPr indent="-304800" lvl="4" marL="22860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5pPr>
            <a:lvl6pPr indent="-304800" lvl="5" marL="27432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6pPr>
            <a:lvl7pPr indent="-304800" lvl="6" marL="32004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7pPr>
            <a:lvl8pPr indent="-304800" lvl="7" marL="3657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8pPr>
            <a:lvl9pPr indent="-304800" lvl="8" marL="4114800" rtl="0">
              <a:lnSpc>
                <a:spcPct val="100000"/>
              </a:lnSpc>
              <a:spcBef>
                <a:spcPts val="1000"/>
              </a:spcBef>
              <a:spcAft>
                <a:spcPts val="1000"/>
              </a:spcAft>
              <a:buClr>
                <a:schemeClr val="lt2"/>
              </a:buClr>
              <a:buSzPts val="1200"/>
              <a:buFont typeface="Roboto"/>
              <a:buChar char="●"/>
              <a:defRPr sz="1200">
                <a:latin typeface="Roboto"/>
                <a:ea typeface="Roboto"/>
                <a:cs typeface="Roboto"/>
                <a:sym typeface="Roboto"/>
              </a:defRPr>
            </a:lvl9pPr>
          </a:lstStyle>
          <a:p/>
        </p:txBody>
      </p:sp>
      <p:sp>
        <p:nvSpPr>
          <p:cNvPr id="77" name="Google Shape;77;p14"/>
          <p:cNvSpPr txBox="1"/>
          <p:nvPr>
            <p:ph idx="2" type="body"/>
          </p:nvPr>
        </p:nvSpPr>
        <p:spPr>
          <a:xfrm>
            <a:off x="4686300" y="1248850"/>
            <a:ext cx="4006200" cy="3437400"/>
          </a:xfrm>
          <a:prstGeom prst="rect">
            <a:avLst/>
          </a:prstGeom>
          <a:noFill/>
          <a:ln>
            <a:noFill/>
          </a:ln>
        </p:spPr>
        <p:txBody>
          <a:bodyPr anchorCtr="0" anchor="t" bIns="91425" lIns="91425" spcFirstLastPara="1" rIns="91425" wrap="square" tIns="91425">
            <a:normAutofit/>
          </a:bodyPr>
          <a:lstStyle>
            <a:lvl1pPr indent="-330200" lvl="0" marL="457200" rtl="0">
              <a:lnSpc>
                <a:spcPct val="100000"/>
              </a:lnSpc>
              <a:spcBef>
                <a:spcPts val="0"/>
              </a:spcBef>
              <a:spcAft>
                <a:spcPts val="0"/>
              </a:spcAft>
              <a:buClr>
                <a:schemeClr val="accent1"/>
              </a:buClr>
              <a:buSzPts val="1600"/>
              <a:buFont typeface="Roboto"/>
              <a:buChar char="●"/>
              <a:defRPr sz="1600">
                <a:latin typeface="Roboto"/>
                <a:ea typeface="Roboto"/>
                <a:cs typeface="Roboto"/>
                <a:sym typeface="Roboto"/>
              </a:defRPr>
            </a:lvl1pPr>
            <a:lvl2pPr indent="-317500" lvl="1" marL="914400" rtl="0">
              <a:lnSpc>
                <a:spcPct val="100000"/>
              </a:lnSpc>
              <a:spcBef>
                <a:spcPts val="1000"/>
              </a:spcBef>
              <a:spcAft>
                <a:spcPts val="0"/>
              </a:spcAft>
              <a:buClr>
                <a:schemeClr val="lt2"/>
              </a:buClr>
              <a:buSzPts val="1400"/>
              <a:buFont typeface="Roboto"/>
              <a:buChar char="●"/>
              <a:defRPr>
                <a:latin typeface="Roboto"/>
                <a:ea typeface="Roboto"/>
                <a:cs typeface="Roboto"/>
                <a:sym typeface="Roboto"/>
              </a:defRPr>
            </a:lvl2pPr>
            <a:lvl3pPr indent="-304800" lvl="2" marL="1371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3pPr>
            <a:lvl4pPr indent="-304800" lvl="3" marL="18288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4pPr>
            <a:lvl5pPr indent="-304800" lvl="4" marL="22860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5pPr>
            <a:lvl6pPr indent="-304800" lvl="5" marL="27432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6pPr>
            <a:lvl7pPr indent="-304800" lvl="6" marL="32004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7pPr>
            <a:lvl8pPr indent="-304800" lvl="7" marL="3657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8pPr>
            <a:lvl9pPr indent="-304800" lvl="8" marL="4114800" rtl="0">
              <a:lnSpc>
                <a:spcPct val="100000"/>
              </a:lnSpc>
              <a:spcBef>
                <a:spcPts val="1000"/>
              </a:spcBef>
              <a:spcAft>
                <a:spcPts val="1000"/>
              </a:spcAft>
              <a:buClr>
                <a:schemeClr val="lt2"/>
              </a:buClr>
              <a:buSzPts val="1200"/>
              <a:buFont typeface="Roboto"/>
              <a:buChar char="●"/>
              <a:defRPr sz="1200">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A7B17"/>
          </p15:clr>
        </p15:guide>
        <p15:guide id="2" pos="2880">
          <p15:clr>
            <a:srgbClr val="FA7B17"/>
          </p15:clr>
        </p15:guide>
        <p15:guide id="3" pos="5476">
          <p15:clr>
            <a:srgbClr val="FA7B17"/>
          </p15:clr>
        </p15:guide>
        <p15:guide id="4" orient="horz" pos="3096">
          <p15:clr>
            <a:srgbClr val="FA7B17"/>
          </p15:clr>
        </p15:guide>
        <p15:guide id="5" orient="horz" pos="144">
          <p15:clr>
            <a:srgbClr val="FA7B17"/>
          </p15:clr>
        </p15:guide>
        <p15:guide id="6" orient="horz" pos="717">
          <p15:clr>
            <a:srgbClr val="FA7B17"/>
          </p15:clr>
        </p15:guide>
        <p15:guide id="7" orient="horz" pos="647">
          <p15:clr>
            <a:srgbClr val="FA7B17"/>
          </p15:clr>
        </p15:guide>
        <p15:guide id="8" orient="horz" pos="787">
          <p15:clr>
            <a:srgbClr val="FA7B17"/>
          </p15:clr>
        </p15:guide>
        <p15:guide id="9" orient="horz" pos="2952">
          <p15:clr>
            <a:srgbClr val="FA7B17"/>
          </p15:clr>
        </p15:guide>
        <p15:guide id="10" pos="2952">
          <p15:clr>
            <a:srgbClr val="FA7B17"/>
          </p15:clr>
        </p15:guide>
        <p15:guide id="11" pos="2808">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mparison 3">
  <p:cSld name="Content Comparision_1_1_1_1_1">
    <p:bg>
      <p:bgPr>
        <a:solidFill>
          <a:schemeClr val="lt1"/>
        </a:solidFill>
      </p:bgPr>
    </p:bg>
    <p:spTree>
      <p:nvGrpSpPr>
        <p:cNvPr id="78" name="Shape 78"/>
        <p:cNvGrpSpPr/>
        <p:nvPr/>
      </p:nvGrpSpPr>
      <p:grpSpPr>
        <a:xfrm>
          <a:off x="0" y="0"/>
          <a:ext cx="0" cy="0"/>
          <a:chOff x="0" y="0"/>
          <a:chExt cx="0" cy="0"/>
        </a:xfrm>
      </p:grpSpPr>
      <p:sp>
        <p:nvSpPr>
          <p:cNvPr id="79" name="Google Shape;79;p15"/>
          <p:cNvSpPr txBox="1"/>
          <p:nvPr>
            <p:ph type="title"/>
          </p:nvPr>
        </p:nvSpPr>
        <p:spPr>
          <a:xfrm>
            <a:off x="457200" y="228600"/>
            <a:ext cx="8229600" cy="8001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SzPts val="3000"/>
              <a:buFont typeface="Roboto"/>
              <a:buNone/>
              <a:defRPr b="1" sz="30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5"/>
          <p:cNvSpPr txBox="1"/>
          <p:nvPr>
            <p:ph idx="2" type="title"/>
          </p:nvPr>
        </p:nvSpPr>
        <p:spPr>
          <a:xfrm>
            <a:off x="458025" y="1021500"/>
            <a:ext cx="4000500" cy="350100"/>
          </a:xfrm>
          <a:prstGeom prst="rect">
            <a:avLst/>
          </a:prstGeom>
          <a:noFill/>
          <a:ln>
            <a:noFill/>
          </a:ln>
        </p:spPr>
        <p:txBody>
          <a:bodyPr anchorCtr="0" anchor="ctr" bIns="91425" lIns="91425" spcFirstLastPara="1" rIns="91425" wrap="square" tIns="91425">
            <a:normAutofit/>
          </a:bodyPr>
          <a:lstStyle>
            <a:lvl1pPr lvl="0">
              <a:spcBef>
                <a:spcPts val="0"/>
              </a:spcBef>
              <a:spcAft>
                <a:spcPts val="0"/>
              </a:spcAft>
              <a:buClr>
                <a:schemeClr val="dk2"/>
              </a:buClr>
              <a:buSzPts val="2000"/>
              <a:buFont typeface="Roboto"/>
              <a:buNone/>
              <a:defRPr b="1" sz="2000">
                <a:solidFill>
                  <a:schemeClr val="dk2"/>
                </a:solidFill>
                <a:latin typeface="Roboto"/>
                <a:ea typeface="Roboto"/>
                <a:cs typeface="Roboto"/>
                <a:sym typeface="Roboto"/>
              </a:defRPr>
            </a:lvl1pPr>
            <a:lvl2pPr lvl="1">
              <a:spcBef>
                <a:spcPts val="0"/>
              </a:spcBef>
              <a:spcAft>
                <a:spcPts val="0"/>
              </a:spcAft>
              <a:buSzPts val="2000"/>
              <a:buFont typeface="Roboto"/>
              <a:buNone/>
              <a:defRPr b="1" sz="2000">
                <a:latin typeface="Roboto"/>
                <a:ea typeface="Roboto"/>
                <a:cs typeface="Roboto"/>
                <a:sym typeface="Roboto"/>
              </a:defRPr>
            </a:lvl2pPr>
            <a:lvl3pPr lvl="2">
              <a:spcBef>
                <a:spcPts val="0"/>
              </a:spcBef>
              <a:spcAft>
                <a:spcPts val="0"/>
              </a:spcAft>
              <a:buSzPts val="2000"/>
              <a:buFont typeface="Roboto"/>
              <a:buNone/>
              <a:defRPr b="1" sz="2000">
                <a:latin typeface="Roboto"/>
                <a:ea typeface="Roboto"/>
                <a:cs typeface="Roboto"/>
                <a:sym typeface="Roboto"/>
              </a:defRPr>
            </a:lvl3pPr>
            <a:lvl4pPr lvl="3">
              <a:spcBef>
                <a:spcPts val="0"/>
              </a:spcBef>
              <a:spcAft>
                <a:spcPts val="0"/>
              </a:spcAft>
              <a:buSzPts val="2000"/>
              <a:buFont typeface="Roboto"/>
              <a:buNone/>
              <a:defRPr b="1" sz="2000">
                <a:latin typeface="Roboto"/>
                <a:ea typeface="Roboto"/>
                <a:cs typeface="Roboto"/>
                <a:sym typeface="Roboto"/>
              </a:defRPr>
            </a:lvl4pPr>
            <a:lvl5pPr lvl="4">
              <a:spcBef>
                <a:spcPts val="0"/>
              </a:spcBef>
              <a:spcAft>
                <a:spcPts val="0"/>
              </a:spcAft>
              <a:buSzPts val="2000"/>
              <a:buFont typeface="Roboto"/>
              <a:buNone/>
              <a:defRPr b="1" sz="2000">
                <a:latin typeface="Roboto"/>
                <a:ea typeface="Roboto"/>
                <a:cs typeface="Roboto"/>
                <a:sym typeface="Roboto"/>
              </a:defRPr>
            </a:lvl5pPr>
            <a:lvl6pPr lvl="5">
              <a:spcBef>
                <a:spcPts val="0"/>
              </a:spcBef>
              <a:spcAft>
                <a:spcPts val="0"/>
              </a:spcAft>
              <a:buSzPts val="2000"/>
              <a:buFont typeface="Roboto"/>
              <a:buNone/>
              <a:defRPr b="1" sz="2000">
                <a:latin typeface="Roboto"/>
                <a:ea typeface="Roboto"/>
                <a:cs typeface="Roboto"/>
                <a:sym typeface="Roboto"/>
              </a:defRPr>
            </a:lvl6pPr>
            <a:lvl7pPr lvl="6">
              <a:spcBef>
                <a:spcPts val="0"/>
              </a:spcBef>
              <a:spcAft>
                <a:spcPts val="0"/>
              </a:spcAft>
              <a:buSzPts val="2000"/>
              <a:buFont typeface="Roboto"/>
              <a:buNone/>
              <a:defRPr b="1" sz="2000">
                <a:latin typeface="Roboto"/>
                <a:ea typeface="Roboto"/>
                <a:cs typeface="Roboto"/>
                <a:sym typeface="Roboto"/>
              </a:defRPr>
            </a:lvl7pPr>
            <a:lvl8pPr lvl="7">
              <a:spcBef>
                <a:spcPts val="0"/>
              </a:spcBef>
              <a:spcAft>
                <a:spcPts val="0"/>
              </a:spcAft>
              <a:buSzPts val="2000"/>
              <a:buFont typeface="Roboto"/>
              <a:buNone/>
              <a:defRPr b="1" sz="2000">
                <a:latin typeface="Roboto"/>
                <a:ea typeface="Roboto"/>
                <a:cs typeface="Roboto"/>
                <a:sym typeface="Roboto"/>
              </a:defRPr>
            </a:lvl8pPr>
            <a:lvl9pPr lvl="8">
              <a:spcBef>
                <a:spcPts val="0"/>
              </a:spcBef>
              <a:spcAft>
                <a:spcPts val="0"/>
              </a:spcAft>
              <a:buSzPts val="2000"/>
              <a:buFont typeface="Roboto"/>
              <a:buNone/>
              <a:defRPr b="1" sz="2000">
                <a:latin typeface="Roboto"/>
                <a:ea typeface="Roboto"/>
                <a:cs typeface="Roboto"/>
                <a:sym typeface="Roboto"/>
              </a:defRPr>
            </a:lvl9pPr>
          </a:lstStyle>
          <a:p/>
        </p:txBody>
      </p:sp>
      <p:sp>
        <p:nvSpPr>
          <p:cNvPr id="81" name="Google Shape;81;p15"/>
          <p:cNvSpPr txBox="1"/>
          <p:nvPr>
            <p:ph idx="3" type="title"/>
          </p:nvPr>
        </p:nvSpPr>
        <p:spPr>
          <a:xfrm>
            <a:off x="4692000" y="1021500"/>
            <a:ext cx="4000500" cy="350100"/>
          </a:xfrm>
          <a:prstGeom prst="rect">
            <a:avLst/>
          </a:prstGeom>
          <a:noFill/>
          <a:ln>
            <a:noFill/>
          </a:ln>
        </p:spPr>
        <p:txBody>
          <a:bodyPr anchorCtr="0" anchor="ctr" bIns="91425" lIns="91425" spcFirstLastPara="1" rIns="91425" wrap="square" tIns="91425">
            <a:normAutofit/>
          </a:bodyPr>
          <a:lstStyle>
            <a:lvl1pPr lvl="0" rtl="0">
              <a:spcBef>
                <a:spcPts val="0"/>
              </a:spcBef>
              <a:spcAft>
                <a:spcPts val="0"/>
              </a:spcAft>
              <a:buSzPts val="2000"/>
              <a:buFont typeface="Roboto"/>
              <a:buNone/>
              <a:defRPr b="1" sz="2000">
                <a:latin typeface="Roboto"/>
                <a:ea typeface="Roboto"/>
                <a:cs typeface="Roboto"/>
                <a:sym typeface="Roboto"/>
              </a:defRPr>
            </a:lvl1pPr>
            <a:lvl2pPr lvl="1" rtl="0">
              <a:spcBef>
                <a:spcPts val="0"/>
              </a:spcBef>
              <a:spcAft>
                <a:spcPts val="0"/>
              </a:spcAft>
              <a:buSzPts val="2000"/>
              <a:buFont typeface="Roboto"/>
              <a:buNone/>
              <a:defRPr b="1" sz="2000">
                <a:latin typeface="Roboto"/>
                <a:ea typeface="Roboto"/>
                <a:cs typeface="Roboto"/>
                <a:sym typeface="Roboto"/>
              </a:defRPr>
            </a:lvl2pPr>
            <a:lvl3pPr lvl="2" rtl="0">
              <a:spcBef>
                <a:spcPts val="0"/>
              </a:spcBef>
              <a:spcAft>
                <a:spcPts val="0"/>
              </a:spcAft>
              <a:buSzPts val="2000"/>
              <a:buFont typeface="Roboto"/>
              <a:buNone/>
              <a:defRPr b="1" sz="2000">
                <a:latin typeface="Roboto"/>
                <a:ea typeface="Roboto"/>
                <a:cs typeface="Roboto"/>
                <a:sym typeface="Roboto"/>
              </a:defRPr>
            </a:lvl3pPr>
            <a:lvl4pPr lvl="3" rtl="0">
              <a:spcBef>
                <a:spcPts val="0"/>
              </a:spcBef>
              <a:spcAft>
                <a:spcPts val="0"/>
              </a:spcAft>
              <a:buSzPts val="2000"/>
              <a:buFont typeface="Roboto"/>
              <a:buNone/>
              <a:defRPr b="1" sz="2000">
                <a:latin typeface="Roboto"/>
                <a:ea typeface="Roboto"/>
                <a:cs typeface="Roboto"/>
                <a:sym typeface="Roboto"/>
              </a:defRPr>
            </a:lvl4pPr>
            <a:lvl5pPr lvl="4" rtl="0">
              <a:spcBef>
                <a:spcPts val="0"/>
              </a:spcBef>
              <a:spcAft>
                <a:spcPts val="0"/>
              </a:spcAft>
              <a:buSzPts val="2000"/>
              <a:buFont typeface="Roboto"/>
              <a:buNone/>
              <a:defRPr b="1" sz="2000">
                <a:latin typeface="Roboto"/>
                <a:ea typeface="Roboto"/>
                <a:cs typeface="Roboto"/>
                <a:sym typeface="Roboto"/>
              </a:defRPr>
            </a:lvl5pPr>
            <a:lvl6pPr lvl="5" rtl="0">
              <a:spcBef>
                <a:spcPts val="0"/>
              </a:spcBef>
              <a:spcAft>
                <a:spcPts val="0"/>
              </a:spcAft>
              <a:buSzPts val="2000"/>
              <a:buFont typeface="Roboto"/>
              <a:buNone/>
              <a:defRPr b="1" sz="2000">
                <a:latin typeface="Roboto"/>
                <a:ea typeface="Roboto"/>
                <a:cs typeface="Roboto"/>
                <a:sym typeface="Roboto"/>
              </a:defRPr>
            </a:lvl6pPr>
            <a:lvl7pPr lvl="6" rtl="0">
              <a:spcBef>
                <a:spcPts val="0"/>
              </a:spcBef>
              <a:spcAft>
                <a:spcPts val="0"/>
              </a:spcAft>
              <a:buSzPts val="2000"/>
              <a:buFont typeface="Roboto"/>
              <a:buNone/>
              <a:defRPr b="1" sz="2000">
                <a:latin typeface="Roboto"/>
                <a:ea typeface="Roboto"/>
                <a:cs typeface="Roboto"/>
                <a:sym typeface="Roboto"/>
              </a:defRPr>
            </a:lvl7pPr>
            <a:lvl8pPr lvl="7" rtl="0">
              <a:spcBef>
                <a:spcPts val="0"/>
              </a:spcBef>
              <a:spcAft>
                <a:spcPts val="0"/>
              </a:spcAft>
              <a:buSzPts val="2000"/>
              <a:buFont typeface="Roboto"/>
              <a:buNone/>
              <a:defRPr b="1" sz="2000">
                <a:latin typeface="Roboto"/>
                <a:ea typeface="Roboto"/>
                <a:cs typeface="Roboto"/>
                <a:sym typeface="Roboto"/>
              </a:defRPr>
            </a:lvl8pPr>
            <a:lvl9pPr lvl="8" rtl="0">
              <a:spcBef>
                <a:spcPts val="0"/>
              </a:spcBef>
              <a:spcAft>
                <a:spcPts val="0"/>
              </a:spcAft>
              <a:buSzPts val="2000"/>
              <a:buFont typeface="Roboto"/>
              <a:buNone/>
              <a:defRPr b="1" sz="2000">
                <a:latin typeface="Roboto"/>
                <a:ea typeface="Roboto"/>
                <a:cs typeface="Roboto"/>
                <a:sym typeface="Roboto"/>
              </a:defRPr>
            </a:lvl9pPr>
          </a:lstStyle>
          <a:p/>
        </p:txBody>
      </p:sp>
      <p:sp>
        <p:nvSpPr>
          <p:cNvPr id="82" name="Google Shape;82;p15"/>
          <p:cNvSpPr txBox="1"/>
          <p:nvPr>
            <p:ph idx="1" type="body"/>
          </p:nvPr>
        </p:nvSpPr>
        <p:spPr>
          <a:xfrm>
            <a:off x="457200" y="1485900"/>
            <a:ext cx="4000500" cy="3200400"/>
          </a:xfrm>
          <a:prstGeom prst="rect">
            <a:avLst/>
          </a:prstGeom>
          <a:noFill/>
          <a:ln>
            <a:noFill/>
          </a:ln>
        </p:spPr>
        <p:txBody>
          <a:bodyPr anchorCtr="0" anchor="t" bIns="91425" lIns="91425" spcFirstLastPara="1" rIns="91425" wrap="square" tIns="91425">
            <a:normAutofit/>
          </a:bodyPr>
          <a:lstStyle>
            <a:lvl1pPr indent="-330200" lvl="0" marL="457200" rtl="0">
              <a:lnSpc>
                <a:spcPct val="100000"/>
              </a:lnSpc>
              <a:spcBef>
                <a:spcPts val="0"/>
              </a:spcBef>
              <a:spcAft>
                <a:spcPts val="0"/>
              </a:spcAft>
              <a:buClr>
                <a:schemeClr val="accent1"/>
              </a:buClr>
              <a:buSzPts val="1600"/>
              <a:buFont typeface="Roboto"/>
              <a:buChar char="●"/>
              <a:defRPr sz="1600">
                <a:latin typeface="Roboto"/>
                <a:ea typeface="Roboto"/>
                <a:cs typeface="Roboto"/>
                <a:sym typeface="Roboto"/>
              </a:defRPr>
            </a:lvl1pPr>
            <a:lvl2pPr indent="-317500" lvl="1" marL="914400" rtl="0">
              <a:lnSpc>
                <a:spcPct val="100000"/>
              </a:lnSpc>
              <a:spcBef>
                <a:spcPts val="1000"/>
              </a:spcBef>
              <a:spcAft>
                <a:spcPts val="0"/>
              </a:spcAft>
              <a:buClr>
                <a:schemeClr val="lt2"/>
              </a:buClr>
              <a:buSzPts val="1400"/>
              <a:buFont typeface="Roboto"/>
              <a:buChar char="●"/>
              <a:defRPr>
                <a:latin typeface="Roboto"/>
                <a:ea typeface="Roboto"/>
                <a:cs typeface="Roboto"/>
                <a:sym typeface="Roboto"/>
              </a:defRPr>
            </a:lvl2pPr>
            <a:lvl3pPr indent="-304800" lvl="2" marL="1371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3pPr>
            <a:lvl4pPr indent="-304800" lvl="3" marL="18288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4pPr>
            <a:lvl5pPr indent="-304800" lvl="4" marL="22860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5pPr>
            <a:lvl6pPr indent="-304800" lvl="5" marL="27432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6pPr>
            <a:lvl7pPr indent="-304800" lvl="6" marL="32004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7pPr>
            <a:lvl8pPr indent="-304800" lvl="7" marL="3657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8pPr>
            <a:lvl9pPr indent="-304800" lvl="8" marL="4114800" rtl="0">
              <a:lnSpc>
                <a:spcPct val="100000"/>
              </a:lnSpc>
              <a:spcBef>
                <a:spcPts val="1000"/>
              </a:spcBef>
              <a:spcAft>
                <a:spcPts val="1000"/>
              </a:spcAft>
              <a:buClr>
                <a:schemeClr val="lt2"/>
              </a:buClr>
              <a:buSzPts val="1200"/>
              <a:buFont typeface="Roboto"/>
              <a:buChar char="●"/>
              <a:defRPr sz="1200">
                <a:latin typeface="Roboto"/>
                <a:ea typeface="Roboto"/>
                <a:cs typeface="Roboto"/>
                <a:sym typeface="Roboto"/>
              </a:defRPr>
            </a:lvl9pPr>
          </a:lstStyle>
          <a:p/>
        </p:txBody>
      </p:sp>
      <p:sp>
        <p:nvSpPr>
          <p:cNvPr id="83" name="Google Shape;83;p15"/>
          <p:cNvSpPr txBox="1"/>
          <p:nvPr>
            <p:ph idx="4" type="body"/>
          </p:nvPr>
        </p:nvSpPr>
        <p:spPr>
          <a:xfrm>
            <a:off x="4686300" y="1485900"/>
            <a:ext cx="4006200" cy="3200400"/>
          </a:xfrm>
          <a:prstGeom prst="rect">
            <a:avLst/>
          </a:prstGeom>
          <a:noFill/>
          <a:ln>
            <a:noFill/>
          </a:ln>
        </p:spPr>
        <p:txBody>
          <a:bodyPr anchorCtr="0" anchor="t" bIns="91425" lIns="91425" spcFirstLastPara="1" rIns="91425" wrap="square" tIns="91425">
            <a:normAutofit/>
          </a:bodyPr>
          <a:lstStyle>
            <a:lvl1pPr indent="-330200" lvl="0" marL="457200" rtl="0">
              <a:lnSpc>
                <a:spcPct val="100000"/>
              </a:lnSpc>
              <a:spcBef>
                <a:spcPts val="0"/>
              </a:spcBef>
              <a:spcAft>
                <a:spcPts val="0"/>
              </a:spcAft>
              <a:buClr>
                <a:schemeClr val="accent1"/>
              </a:buClr>
              <a:buSzPts val="1600"/>
              <a:buFont typeface="Roboto"/>
              <a:buChar char="●"/>
              <a:defRPr sz="1600">
                <a:latin typeface="Roboto"/>
                <a:ea typeface="Roboto"/>
                <a:cs typeface="Roboto"/>
                <a:sym typeface="Roboto"/>
              </a:defRPr>
            </a:lvl1pPr>
            <a:lvl2pPr indent="-317500" lvl="1" marL="914400" rtl="0">
              <a:lnSpc>
                <a:spcPct val="100000"/>
              </a:lnSpc>
              <a:spcBef>
                <a:spcPts val="1000"/>
              </a:spcBef>
              <a:spcAft>
                <a:spcPts val="0"/>
              </a:spcAft>
              <a:buClr>
                <a:schemeClr val="lt2"/>
              </a:buClr>
              <a:buSzPts val="1400"/>
              <a:buFont typeface="Roboto"/>
              <a:buChar char="●"/>
              <a:defRPr>
                <a:latin typeface="Roboto"/>
                <a:ea typeface="Roboto"/>
                <a:cs typeface="Roboto"/>
                <a:sym typeface="Roboto"/>
              </a:defRPr>
            </a:lvl2pPr>
            <a:lvl3pPr indent="-304800" lvl="2" marL="1371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3pPr>
            <a:lvl4pPr indent="-304800" lvl="3" marL="18288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4pPr>
            <a:lvl5pPr indent="-304800" lvl="4" marL="22860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5pPr>
            <a:lvl6pPr indent="-304800" lvl="5" marL="27432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6pPr>
            <a:lvl7pPr indent="-304800" lvl="6" marL="32004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7pPr>
            <a:lvl8pPr indent="-304800" lvl="7" marL="3657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8pPr>
            <a:lvl9pPr indent="-304800" lvl="8" marL="4114800" rtl="0">
              <a:lnSpc>
                <a:spcPct val="100000"/>
              </a:lnSpc>
              <a:spcBef>
                <a:spcPts val="1000"/>
              </a:spcBef>
              <a:spcAft>
                <a:spcPts val="1000"/>
              </a:spcAft>
              <a:buClr>
                <a:schemeClr val="lt2"/>
              </a:buClr>
              <a:buSzPts val="1200"/>
              <a:buFont typeface="Roboto"/>
              <a:buChar char="●"/>
              <a:defRPr sz="1200">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A7B17"/>
          </p15:clr>
        </p15:guide>
        <p15:guide id="2" pos="2880">
          <p15:clr>
            <a:srgbClr val="FA7B17"/>
          </p15:clr>
        </p15:guide>
        <p15:guide id="3" pos="5476">
          <p15:clr>
            <a:srgbClr val="FA7B17"/>
          </p15:clr>
        </p15:guide>
        <p15:guide id="4" orient="horz" pos="3096">
          <p15:clr>
            <a:srgbClr val="FA7B17"/>
          </p15:clr>
        </p15:guide>
        <p15:guide id="5" orient="horz" pos="144">
          <p15:clr>
            <a:srgbClr val="FA7B17"/>
          </p15:clr>
        </p15:guide>
        <p15:guide id="6" orient="horz" pos="717">
          <p15:clr>
            <a:srgbClr val="FA7B17"/>
          </p15:clr>
        </p15:guide>
        <p15:guide id="7" orient="horz" pos="647">
          <p15:clr>
            <a:srgbClr val="FA7B17"/>
          </p15:clr>
        </p15:guide>
        <p15:guide id="8" orient="horz" pos="900">
          <p15:clr>
            <a:srgbClr val="FA7B17"/>
          </p15:clr>
        </p15:guide>
        <p15:guide id="9" orient="horz" pos="2952">
          <p15:clr>
            <a:srgbClr val="FA7B17"/>
          </p15:clr>
        </p15:guide>
        <p15:guide id="10" pos="2952">
          <p15:clr>
            <a:srgbClr val="FA7B17"/>
          </p15:clr>
        </p15:guide>
        <p15:guide id="11" pos="2808">
          <p15:clr>
            <a:srgbClr val="FA7B17"/>
          </p15:clr>
        </p15:guide>
        <p15:guide id="12" orient="horz" pos="900">
          <p15:clr>
            <a:srgbClr val="FA7B17"/>
          </p15:clr>
        </p15:guide>
        <p15:guide id="13" orient="horz" pos="864">
          <p15:clr>
            <a:srgbClr val="FA7B17"/>
          </p15:clr>
        </p15:guide>
        <p15:guide id="14" orient="horz" pos="93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Questions">
  <p:cSld name="1_Transition 2_1">
    <p:bg>
      <p:bgPr>
        <a:solidFill>
          <a:srgbClr val="FFFFFF"/>
        </a:solidFill>
      </p:bgPr>
    </p:bg>
    <p:spTree>
      <p:nvGrpSpPr>
        <p:cNvPr id="84" name="Shape 84"/>
        <p:cNvGrpSpPr/>
        <p:nvPr/>
      </p:nvGrpSpPr>
      <p:grpSpPr>
        <a:xfrm>
          <a:off x="0" y="0"/>
          <a:ext cx="0" cy="0"/>
          <a:chOff x="0" y="0"/>
          <a:chExt cx="0" cy="0"/>
        </a:xfrm>
      </p:grpSpPr>
      <p:sp>
        <p:nvSpPr>
          <p:cNvPr id="85" name="Google Shape;85;p16"/>
          <p:cNvSpPr/>
          <p:nvPr/>
        </p:nvSpPr>
        <p:spPr>
          <a:xfrm>
            <a:off x="0" y="0"/>
            <a:ext cx="9144000" cy="5143500"/>
          </a:xfrm>
          <a:prstGeom prst="rect">
            <a:avLst/>
          </a:prstGeom>
          <a:solidFill>
            <a:srgbClr val="2B2C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6"/>
          <p:cNvPicPr preferRelativeResize="0"/>
          <p:nvPr/>
        </p:nvPicPr>
        <p:blipFill>
          <a:blip r:embed="rId2">
            <a:alphaModFix/>
          </a:blip>
          <a:stretch>
            <a:fillRect/>
          </a:stretch>
        </p:blipFill>
        <p:spPr>
          <a:xfrm>
            <a:off x="5029201" y="1912325"/>
            <a:ext cx="3657601" cy="824035"/>
          </a:xfrm>
          <a:prstGeom prst="rect">
            <a:avLst/>
          </a:prstGeom>
          <a:noFill/>
          <a:ln>
            <a:noFill/>
          </a:ln>
        </p:spPr>
      </p:pic>
      <p:sp>
        <p:nvSpPr>
          <p:cNvPr id="87" name="Google Shape;87;p16"/>
          <p:cNvSpPr txBox="1"/>
          <p:nvPr>
            <p:ph type="title"/>
          </p:nvPr>
        </p:nvSpPr>
        <p:spPr>
          <a:xfrm>
            <a:off x="4572000" y="2729375"/>
            <a:ext cx="4114800" cy="474600"/>
          </a:xfrm>
          <a:prstGeom prst="rect">
            <a:avLst/>
          </a:prstGeom>
          <a:noFill/>
          <a:ln>
            <a:noFill/>
          </a:ln>
        </p:spPr>
        <p:txBody>
          <a:bodyPr anchorCtr="0" anchor="ctr" bIns="91425" lIns="91425" spcFirstLastPara="1" rIns="91425" wrap="square" tIns="91425">
            <a:normAutofit/>
          </a:bodyPr>
          <a:lstStyle>
            <a:lvl1pPr lvl="0" rtl="0" algn="r">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8" name="Google Shape;88;p16"/>
          <p:cNvSpPr txBox="1"/>
          <p:nvPr/>
        </p:nvSpPr>
        <p:spPr>
          <a:xfrm>
            <a:off x="981119" y="1969055"/>
            <a:ext cx="2946900" cy="1320600"/>
          </a:xfrm>
          <a:prstGeom prst="rect">
            <a:avLst/>
          </a:prstGeom>
          <a:noFill/>
          <a:ln>
            <a:noFill/>
          </a:ln>
        </p:spPr>
        <p:txBody>
          <a:bodyPr anchorCtr="0" anchor="t" bIns="34275" lIns="68575" spcFirstLastPara="1" rIns="68575" wrap="square" tIns="34275">
            <a:noAutofit/>
          </a:bodyPr>
          <a:lstStyle/>
          <a:p>
            <a:pPr indent="0" lvl="0" marL="457200" rtl="0" algn="l">
              <a:lnSpc>
                <a:spcPct val="150000"/>
              </a:lnSpc>
              <a:spcBef>
                <a:spcPts val="800"/>
              </a:spcBef>
              <a:spcAft>
                <a:spcPts val="0"/>
              </a:spcAft>
              <a:buNone/>
            </a:pPr>
            <a:r>
              <a:rPr lang="en" sz="1200">
                <a:solidFill>
                  <a:srgbClr val="FFFFFF"/>
                </a:solidFill>
                <a:latin typeface="Roboto"/>
                <a:ea typeface="Roboto"/>
                <a:cs typeface="Roboto"/>
                <a:sym typeface="Roboto"/>
              </a:rPr>
              <a:t>www.forallsecure.com</a:t>
            </a:r>
            <a:endParaRPr sz="1200">
              <a:solidFill>
                <a:srgbClr val="FFFFFF"/>
              </a:solidFill>
              <a:latin typeface="Roboto"/>
              <a:ea typeface="Roboto"/>
              <a:cs typeface="Roboto"/>
              <a:sym typeface="Roboto"/>
            </a:endParaRPr>
          </a:p>
          <a:p>
            <a:pPr indent="0" lvl="0" marL="457200" rtl="0" algn="l">
              <a:lnSpc>
                <a:spcPct val="150000"/>
              </a:lnSpc>
              <a:spcBef>
                <a:spcPts val="800"/>
              </a:spcBef>
              <a:spcAft>
                <a:spcPts val="0"/>
              </a:spcAft>
              <a:buNone/>
            </a:pPr>
            <a:r>
              <a:rPr lang="en" sz="1200">
                <a:solidFill>
                  <a:srgbClr val="FFFFFF"/>
                </a:solidFill>
                <a:latin typeface="Roboto"/>
                <a:ea typeface="Roboto"/>
                <a:cs typeface="Roboto"/>
                <a:sym typeface="Roboto"/>
              </a:rPr>
              <a:t>info@forallsecure.com</a:t>
            </a:r>
            <a:endParaRPr sz="1200">
              <a:solidFill>
                <a:srgbClr val="FFFFFF"/>
              </a:solidFill>
              <a:latin typeface="Roboto"/>
              <a:ea typeface="Roboto"/>
              <a:cs typeface="Roboto"/>
              <a:sym typeface="Roboto"/>
            </a:endParaRPr>
          </a:p>
          <a:p>
            <a:pPr indent="0" lvl="0" marL="457200" rtl="0" algn="l">
              <a:lnSpc>
                <a:spcPct val="150000"/>
              </a:lnSpc>
              <a:spcBef>
                <a:spcPts val="800"/>
              </a:spcBef>
              <a:spcAft>
                <a:spcPts val="0"/>
              </a:spcAft>
              <a:buNone/>
            </a:pPr>
            <a:r>
              <a:rPr lang="en" sz="1200">
                <a:solidFill>
                  <a:srgbClr val="FFFFFF"/>
                </a:solidFill>
                <a:latin typeface="Roboto"/>
                <a:ea typeface="Roboto"/>
                <a:cs typeface="Roboto"/>
                <a:sym typeface="Roboto"/>
              </a:rPr>
              <a:t>@forallsecure </a:t>
            </a:r>
            <a:endParaRPr sz="1200">
              <a:solidFill>
                <a:srgbClr val="FFFFFF"/>
              </a:solidFill>
              <a:latin typeface="Roboto"/>
              <a:ea typeface="Roboto"/>
              <a:cs typeface="Roboto"/>
              <a:sym typeface="Roboto"/>
            </a:endParaRPr>
          </a:p>
        </p:txBody>
      </p:sp>
    </p:spTree>
  </p:cSld>
  <p:clrMapOvr>
    <a:masterClrMapping/>
  </p:clrMapOvr>
  <p:extLst>
    <p:ext uri="{DCECCB84-F9BA-43D5-87BE-67443E8EF086}">
      <p15:sldGuideLst>
        <p15:guide id="1" orient="horz" pos="1620">
          <p15:clr>
            <a:srgbClr val="FA7B17"/>
          </p15:clr>
        </p15:guide>
        <p15:guide id="2" pos="1152">
          <p15:clr>
            <a:srgbClr val="FA7B17"/>
          </p15:clr>
        </p15:guide>
        <p15:guide id="3" pos="3168">
          <p15:clr>
            <a:srgbClr val="FA7B17"/>
          </p15:clr>
        </p15:guide>
        <p15:guide id="4" pos="2592">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2">
  <p:cSld name="1_Transition 2_1_1">
    <p:bg>
      <p:bgPr>
        <a:solidFill>
          <a:srgbClr val="FFFFFF"/>
        </a:solidFill>
      </p:bgPr>
    </p:bg>
    <p:spTree>
      <p:nvGrpSpPr>
        <p:cNvPr id="89" name="Shape 89"/>
        <p:cNvGrpSpPr/>
        <p:nvPr/>
      </p:nvGrpSpPr>
      <p:grpSpPr>
        <a:xfrm>
          <a:off x="0" y="0"/>
          <a:ext cx="0" cy="0"/>
          <a:chOff x="0" y="0"/>
          <a:chExt cx="0" cy="0"/>
        </a:xfrm>
      </p:grpSpPr>
      <p:sp>
        <p:nvSpPr>
          <p:cNvPr id="90" name="Google Shape;90;p17"/>
          <p:cNvSpPr/>
          <p:nvPr/>
        </p:nvSpPr>
        <p:spPr>
          <a:xfrm>
            <a:off x="0" y="0"/>
            <a:ext cx="9144000" cy="5143500"/>
          </a:xfrm>
          <a:prstGeom prst="rect">
            <a:avLst/>
          </a:prstGeom>
          <a:solidFill>
            <a:srgbClr val="2B2C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ph type="title"/>
          </p:nvPr>
        </p:nvSpPr>
        <p:spPr>
          <a:xfrm>
            <a:off x="4572000" y="2743200"/>
            <a:ext cx="4114800" cy="474600"/>
          </a:xfrm>
          <a:prstGeom prst="rect">
            <a:avLst/>
          </a:prstGeom>
          <a:noFill/>
          <a:ln>
            <a:noFill/>
          </a:ln>
        </p:spPr>
        <p:txBody>
          <a:bodyPr anchorCtr="0" anchor="ctr" bIns="91425" lIns="91425" spcFirstLastPara="1" rIns="91425" wrap="square" tIns="91425">
            <a:normAutofit/>
          </a:bodyPr>
          <a:lstStyle>
            <a:lvl1pPr lvl="0" rtl="0" algn="r">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2" name="Google Shape;92;p17"/>
          <p:cNvPicPr preferRelativeResize="0"/>
          <p:nvPr/>
        </p:nvPicPr>
        <p:blipFill>
          <a:blip r:embed="rId2">
            <a:alphaModFix/>
          </a:blip>
          <a:stretch>
            <a:fillRect/>
          </a:stretch>
        </p:blipFill>
        <p:spPr>
          <a:xfrm>
            <a:off x="3392825" y="1759600"/>
            <a:ext cx="5293978" cy="1192699"/>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1152">
          <p15:clr>
            <a:srgbClr val="FA7B17"/>
          </p15:clr>
        </p15:guide>
        <p15:guide id="3" pos="3168">
          <p15:clr>
            <a:srgbClr val="FA7B17"/>
          </p15:clr>
        </p15:guide>
        <p15:guide id="4" pos="2592">
          <p15:clr>
            <a:srgbClr val="FA7B17"/>
          </p15:clr>
        </p15:guide>
        <p15:guide id="5" orient="horz" pos="1728">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Next Steps">
  <p:cSld name="Closing">
    <p:bg>
      <p:bgPr>
        <a:solidFill>
          <a:schemeClr val="lt1"/>
        </a:solidFill>
      </p:bgPr>
    </p:bg>
    <p:spTree>
      <p:nvGrpSpPr>
        <p:cNvPr id="93" name="Shape 93"/>
        <p:cNvGrpSpPr/>
        <p:nvPr/>
      </p:nvGrpSpPr>
      <p:grpSpPr>
        <a:xfrm>
          <a:off x="0" y="0"/>
          <a:ext cx="0" cy="0"/>
          <a:chOff x="0" y="0"/>
          <a:chExt cx="0" cy="0"/>
        </a:xfrm>
      </p:grpSpPr>
      <p:sp>
        <p:nvSpPr>
          <p:cNvPr id="94" name="Google Shape;94;p18"/>
          <p:cNvSpPr/>
          <p:nvPr/>
        </p:nvSpPr>
        <p:spPr>
          <a:xfrm>
            <a:off x="230650" y="4692275"/>
            <a:ext cx="8742000" cy="39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4034400" y="454725"/>
            <a:ext cx="5109600" cy="4237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a:off x="-85225" y="233950"/>
            <a:ext cx="4194300" cy="4680900"/>
          </a:xfrm>
          <a:prstGeom prst="rect">
            <a:avLst/>
          </a:prstGeom>
          <a:solidFill>
            <a:srgbClr val="2B2C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8"/>
          <p:cNvPicPr preferRelativeResize="0"/>
          <p:nvPr/>
        </p:nvPicPr>
        <p:blipFill>
          <a:blip r:embed="rId2">
            <a:alphaModFix/>
          </a:blip>
          <a:stretch>
            <a:fillRect/>
          </a:stretch>
        </p:blipFill>
        <p:spPr>
          <a:xfrm>
            <a:off x="542288" y="1764536"/>
            <a:ext cx="2939271" cy="1619724"/>
          </a:xfrm>
          <a:prstGeom prst="rect">
            <a:avLst/>
          </a:prstGeom>
          <a:noFill/>
          <a:ln>
            <a:noFill/>
          </a:ln>
        </p:spPr>
      </p:pic>
      <p:sp>
        <p:nvSpPr>
          <p:cNvPr id="98" name="Google Shape;98;p18"/>
          <p:cNvSpPr txBox="1"/>
          <p:nvPr>
            <p:ph type="title"/>
          </p:nvPr>
        </p:nvSpPr>
        <p:spPr>
          <a:xfrm>
            <a:off x="4576950" y="800725"/>
            <a:ext cx="4056300" cy="454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SzPts val="2000"/>
              <a:buFont typeface="Roboto"/>
              <a:buNone/>
              <a:defRPr b="1" sz="20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8"/>
          <p:cNvSpPr txBox="1"/>
          <p:nvPr>
            <p:ph idx="1" type="body"/>
          </p:nvPr>
        </p:nvSpPr>
        <p:spPr>
          <a:xfrm>
            <a:off x="4572000" y="1485900"/>
            <a:ext cx="4114800" cy="2971800"/>
          </a:xfrm>
          <a:prstGeom prst="rect">
            <a:avLst/>
          </a:prstGeom>
          <a:noFill/>
          <a:ln>
            <a:noFill/>
          </a:ln>
        </p:spPr>
        <p:txBody>
          <a:bodyPr anchorCtr="0" anchor="t" bIns="91425" lIns="91425" spcFirstLastPara="1" rIns="91425" wrap="square" tIns="91425">
            <a:normAutofit/>
          </a:bodyPr>
          <a:lstStyle>
            <a:lvl1pPr indent="-330200" lvl="0" marL="457200" rtl="0">
              <a:lnSpc>
                <a:spcPct val="100000"/>
              </a:lnSpc>
              <a:spcBef>
                <a:spcPts val="0"/>
              </a:spcBef>
              <a:spcAft>
                <a:spcPts val="0"/>
              </a:spcAft>
              <a:buClr>
                <a:schemeClr val="dk2"/>
              </a:buClr>
              <a:buSzPts val="1600"/>
              <a:buFont typeface="Roboto"/>
              <a:buChar char="●"/>
              <a:defRPr sz="1600">
                <a:latin typeface="Roboto"/>
                <a:ea typeface="Roboto"/>
                <a:cs typeface="Roboto"/>
                <a:sym typeface="Roboto"/>
              </a:defRPr>
            </a:lvl1pPr>
            <a:lvl2pPr indent="-317500" lvl="1" marL="914400" rtl="0">
              <a:lnSpc>
                <a:spcPct val="100000"/>
              </a:lnSpc>
              <a:spcBef>
                <a:spcPts val="1000"/>
              </a:spcBef>
              <a:spcAft>
                <a:spcPts val="0"/>
              </a:spcAft>
              <a:buClr>
                <a:schemeClr val="dk2"/>
              </a:buClr>
              <a:buSzPts val="1400"/>
              <a:buFont typeface="Roboto"/>
              <a:buChar char="●"/>
              <a:defRPr>
                <a:latin typeface="Roboto"/>
                <a:ea typeface="Roboto"/>
                <a:cs typeface="Roboto"/>
                <a:sym typeface="Roboto"/>
              </a:defRPr>
            </a:lvl2pPr>
            <a:lvl3pPr indent="-304800" lvl="2" marL="1371600" rtl="0">
              <a:lnSpc>
                <a:spcPct val="100000"/>
              </a:lnSpc>
              <a:spcBef>
                <a:spcPts val="1000"/>
              </a:spcBef>
              <a:spcAft>
                <a:spcPts val="0"/>
              </a:spcAft>
              <a:buClr>
                <a:schemeClr val="dk2"/>
              </a:buClr>
              <a:buSzPts val="1200"/>
              <a:buFont typeface="Roboto"/>
              <a:buChar char="●"/>
              <a:defRPr sz="1200">
                <a:latin typeface="Roboto"/>
                <a:ea typeface="Roboto"/>
                <a:cs typeface="Roboto"/>
                <a:sym typeface="Roboto"/>
              </a:defRPr>
            </a:lvl3pPr>
            <a:lvl4pPr indent="-304800" lvl="3" marL="1828800" rtl="0">
              <a:lnSpc>
                <a:spcPct val="100000"/>
              </a:lnSpc>
              <a:spcBef>
                <a:spcPts val="1000"/>
              </a:spcBef>
              <a:spcAft>
                <a:spcPts val="0"/>
              </a:spcAft>
              <a:buClr>
                <a:schemeClr val="dk2"/>
              </a:buClr>
              <a:buSzPts val="1200"/>
              <a:buFont typeface="Roboto"/>
              <a:buChar char="●"/>
              <a:defRPr sz="1200">
                <a:latin typeface="Roboto"/>
                <a:ea typeface="Roboto"/>
                <a:cs typeface="Roboto"/>
                <a:sym typeface="Roboto"/>
              </a:defRPr>
            </a:lvl4pPr>
            <a:lvl5pPr indent="-304800" lvl="4" marL="2286000" rtl="0">
              <a:lnSpc>
                <a:spcPct val="100000"/>
              </a:lnSpc>
              <a:spcBef>
                <a:spcPts val="1000"/>
              </a:spcBef>
              <a:spcAft>
                <a:spcPts val="0"/>
              </a:spcAft>
              <a:buClr>
                <a:schemeClr val="dk2"/>
              </a:buClr>
              <a:buSzPts val="1200"/>
              <a:buFont typeface="Roboto"/>
              <a:buChar char="●"/>
              <a:defRPr sz="1200">
                <a:latin typeface="Roboto"/>
                <a:ea typeface="Roboto"/>
                <a:cs typeface="Roboto"/>
                <a:sym typeface="Roboto"/>
              </a:defRPr>
            </a:lvl5pPr>
            <a:lvl6pPr indent="-304800" lvl="5" marL="2743200" rtl="0">
              <a:lnSpc>
                <a:spcPct val="100000"/>
              </a:lnSpc>
              <a:spcBef>
                <a:spcPts val="1000"/>
              </a:spcBef>
              <a:spcAft>
                <a:spcPts val="0"/>
              </a:spcAft>
              <a:buClr>
                <a:schemeClr val="dk2"/>
              </a:buClr>
              <a:buSzPts val="1200"/>
              <a:buFont typeface="Roboto"/>
              <a:buChar char="●"/>
              <a:defRPr sz="1200">
                <a:latin typeface="Roboto"/>
                <a:ea typeface="Roboto"/>
                <a:cs typeface="Roboto"/>
                <a:sym typeface="Roboto"/>
              </a:defRPr>
            </a:lvl6pPr>
            <a:lvl7pPr indent="-304800" lvl="6" marL="3200400" rtl="0">
              <a:lnSpc>
                <a:spcPct val="100000"/>
              </a:lnSpc>
              <a:spcBef>
                <a:spcPts val="1000"/>
              </a:spcBef>
              <a:spcAft>
                <a:spcPts val="0"/>
              </a:spcAft>
              <a:buClr>
                <a:schemeClr val="dk2"/>
              </a:buClr>
              <a:buSzPts val="1200"/>
              <a:buFont typeface="Roboto"/>
              <a:buChar char="●"/>
              <a:defRPr sz="1200">
                <a:latin typeface="Roboto"/>
                <a:ea typeface="Roboto"/>
                <a:cs typeface="Roboto"/>
                <a:sym typeface="Roboto"/>
              </a:defRPr>
            </a:lvl7pPr>
            <a:lvl8pPr indent="-304800" lvl="7" marL="3657600" rtl="0">
              <a:lnSpc>
                <a:spcPct val="100000"/>
              </a:lnSpc>
              <a:spcBef>
                <a:spcPts val="1000"/>
              </a:spcBef>
              <a:spcAft>
                <a:spcPts val="0"/>
              </a:spcAft>
              <a:buClr>
                <a:schemeClr val="dk2"/>
              </a:buClr>
              <a:buSzPts val="1200"/>
              <a:buFont typeface="Roboto"/>
              <a:buChar char="●"/>
              <a:defRPr sz="1200">
                <a:latin typeface="Roboto"/>
                <a:ea typeface="Roboto"/>
                <a:cs typeface="Roboto"/>
                <a:sym typeface="Roboto"/>
              </a:defRPr>
            </a:lvl8pPr>
            <a:lvl9pPr indent="-304800" lvl="8" marL="4114800" rtl="0">
              <a:lnSpc>
                <a:spcPct val="100000"/>
              </a:lnSpc>
              <a:spcBef>
                <a:spcPts val="1000"/>
              </a:spcBef>
              <a:spcAft>
                <a:spcPts val="1000"/>
              </a:spcAft>
              <a:buClr>
                <a:schemeClr val="dk2"/>
              </a:buClr>
              <a:buSzPts val="1200"/>
              <a:buFont typeface="Roboto"/>
              <a:buChar char="●"/>
              <a:defRPr sz="1200">
                <a:latin typeface="Roboto"/>
                <a:ea typeface="Roboto"/>
                <a:cs typeface="Roboto"/>
                <a:sym typeface="Roboto"/>
              </a:defRPr>
            </a:lvl9pPr>
          </a:lstStyle>
          <a:p/>
        </p:txBody>
      </p:sp>
    </p:spTree>
  </p:cSld>
  <p:clrMapOvr>
    <a:masterClrMapping/>
  </p:clrMapOvr>
  <p:extLst>
    <p:ext uri="{DCECCB84-F9BA-43D5-87BE-67443E8EF086}">
      <p15:sldGuideLst>
        <p15:guide id="1" pos="1296">
          <p15:clr>
            <a:srgbClr val="FA7B17"/>
          </p15:clr>
        </p15:guide>
        <p15:guide id="2" orient="horz" pos="864">
          <p15:clr>
            <a:srgbClr val="FA7B17"/>
          </p15:clr>
        </p15:guide>
        <p15:guide id="3" orient="horz" pos="936">
          <p15:clr>
            <a:srgbClr val="FA7B17"/>
          </p15:clr>
        </p15:guide>
        <p15:guide id="4" orient="horz" pos="280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nly">
  <p:cSld name="Logo Only">
    <p:bg>
      <p:bgPr>
        <a:solidFill>
          <a:schemeClr val="lt1"/>
        </a:solidFill>
      </p:bgPr>
    </p:bg>
    <p:spTree>
      <p:nvGrpSpPr>
        <p:cNvPr id="100" name="Shape 100"/>
        <p:cNvGrpSpPr/>
        <p:nvPr/>
      </p:nvGrpSpPr>
      <p:grpSpPr>
        <a:xfrm>
          <a:off x="0" y="0"/>
          <a:ext cx="0" cy="0"/>
          <a:chOff x="0" y="0"/>
          <a:chExt cx="0" cy="0"/>
        </a:xfrm>
      </p:grpSpPr>
      <p:pic>
        <p:nvPicPr>
          <p:cNvPr id="101" name="Google Shape;101;p19"/>
          <p:cNvPicPr preferRelativeResize="0"/>
          <p:nvPr/>
        </p:nvPicPr>
        <p:blipFill rotWithShape="1">
          <a:blip r:embed="rId2">
            <a:alphaModFix/>
          </a:blip>
          <a:srcRect b="28861" l="0" r="0" t="20441"/>
          <a:stretch/>
        </p:blipFill>
        <p:spPr>
          <a:xfrm>
            <a:off x="1971325" y="1253238"/>
            <a:ext cx="5201350" cy="2637020"/>
          </a:xfrm>
          <a:prstGeom prst="rect">
            <a:avLst/>
          </a:prstGeom>
          <a:noFill/>
          <a:ln>
            <a:noFill/>
          </a:ln>
        </p:spPr>
      </p:pic>
      <p:sp>
        <p:nvSpPr>
          <p:cNvPr id="102" name="Google Shape;102;p19"/>
          <p:cNvSpPr/>
          <p:nvPr/>
        </p:nvSpPr>
        <p:spPr>
          <a:xfrm>
            <a:off x="230650" y="4692275"/>
            <a:ext cx="8742000" cy="39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103" name="Shape 10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ning Storm 1">
  <p:cSld name="Title 1_1_2">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7199" l="0" r="0" t="8398"/>
          <a:stretch/>
        </p:blipFill>
        <p:spPr>
          <a:xfrm>
            <a:off x="0" y="0"/>
            <a:ext cx="9144003" cy="5143501"/>
          </a:xfrm>
          <a:prstGeom prst="rect">
            <a:avLst/>
          </a:prstGeom>
          <a:noFill/>
          <a:ln>
            <a:noFill/>
          </a:ln>
        </p:spPr>
      </p:pic>
      <p:pic>
        <p:nvPicPr>
          <p:cNvPr id="18" name="Google Shape;18;p3"/>
          <p:cNvPicPr preferRelativeResize="0"/>
          <p:nvPr/>
        </p:nvPicPr>
        <p:blipFill rotWithShape="1">
          <a:blip r:embed="rId3">
            <a:alphaModFix/>
          </a:blip>
          <a:srcRect b="0" l="0" r="0" t="0"/>
          <a:stretch/>
        </p:blipFill>
        <p:spPr>
          <a:xfrm>
            <a:off x="8258181" y="322006"/>
            <a:ext cx="428625" cy="428625"/>
          </a:xfrm>
          <a:prstGeom prst="rect">
            <a:avLst/>
          </a:prstGeom>
          <a:noFill/>
          <a:ln>
            <a:noFill/>
          </a:ln>
        </p:spPr>
      </p:pic>
      <p:sp>
        <p:nvSpPr>
          <p:cNvPr id="19" name="Google Shape;19;p3" title="Click to Add Title"/>
          <p:cNvSpPr txBox="1"/>
          <p:nvPr>
            <p:ph type="title"/>
          </p:nvPr>
        </p:nvSpPr>
        <p:spPr>
          <a:xfrm>
            <a:off x="457200" y="1659975"/>
            <a:ext cx="8229600" cy="8547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rgbClr val="FFFFFF"/>
              </a:buClr>
              <a:buSzPts val="3600"/>
              <a:buFont typeface="Roboto"/>
              <a:buNone/>
              <a:defRPr b="1" sz="36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0" name="Google Shape;20;p3"/>
          <p:cNvPicPr preferRelativeResize="0"/>
          <p:nvPr/>
        </p:nvPicPr>
        <p:blipFill rotWithShape="1">
          <a:blip r:embed="rId4">
            <a:alphaModFix/>
          </a:blip>
          <a:srcRect b="33470" l="29047" r="0" t="29882"/>
          <a:stretch/>
        </p:blipFill>
        <p:spPr>
          <a:xfrm>
            <a:off x="457200" y="322000"/>
            <a:ext cx="2425372" cy="313363"/>
          </a:xfrm>
          <a:prstGeom prst="rect">
            <a:avLst/>
          </a:prstGeom>
          <a:noFill/>
          <a:ln>
            <a:noFill/>
          </a:ln>
        </p:spPr>
      </p:pic>
      <p:sp>
        <p:nvSpPr>
          <p:cNvPr id="21" name="Google Shape;21;p3"/>
          <p:cNvSpPr txBox="1"/>
          <p:nvPr>
            <p:ph idx="2" type="title"/>
          </p:nvPr>
        </p:nvSpPr>
        <p:spPr>
          <a:xfrm>
            <a:off x="457200" y="3310525"/>
            <a:ext cx="7772400" cy="5148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rgbClr val="FFFFFF"/>
              </a:buClr>
              <a:buSzPts val="1800"/>
              <a:buFont typeface="Roboto"/>
              <a:buNone/>
              <a:defRPr sz="18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 name="Google Shape;22;p3"/>
          <p:cNvSpPr txBox="1"/>
          <p:nvPr>
            <p:ph idx="3" type="title"/>
          </p:nvPr>
        </p:nvSpPr>
        <p:spPr>
          <a:xfrm>
            <a:off x="457200" y="3825325"/>
            <a:ext cx="4114800" cy="514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1400"/>
              <a:buFont typeface="Roboto"/>
              <a:buNone/>
              <a:defRPr>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 name="Google Shape;23;p3"/>
          <p:cNvSpPr txBox="1"/>
          <p:nvPr>
            <p:ph idx="1" type="subTitle"/>
          </p:nvPr>
        </p:nvSpPr>
        <p:spPr>
          <a:xfrm>
            <a:off x="457300" y="2513400"/>
            <a:ext cx="8229600" cy="8013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2600"/>
              <a:buFont typeface="Roboto"/>
              <a:buNone/>
              <a:defRPr sz="26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288">
          <p15:clr>
            <a:srgbClr val="FA7B17"/>
          </p15:clr>
        </p15:guide>
        <p15:guide id="2" pos="2880">
          <p15:clr>
            <a:srgbClr val="FA7B17"/>
          </p15:clr>
        </p15:guide>
        <p15:guide id="3" pos="5472">
          <p15:clr>
            <a:srgbClr val="FA7B17"/>
          </p15:clr>
        </p15:guide>
        <p15:guide id="4" orient="horz" pos="1728">
          <p15:clr>
            <a:srgbClr val="FA7B17"/>
          </p15:clr>
        </p15:guide>
        <p15:guide id="5" orient="horz" pos="203">
          <p15:clr>
            <a:srgbClr val="FA7B17"/>
          </p15:clr>
        </p15:guide>
        <p15:guide id="6" orient="horz" pos="3024">
          <p15:clr>
            <a:srgbClr val="FA7B17"/>
          </p15:clr>
        </p15:guide>
        <p15:guide id="7" orient="horz" pos="1512">
          <p15:clr>
            <a:srgbClr val="FA7B17"/>
          </p15:clr>
        </p15:guide>
        <p15:guide id="8" orient="horz" pos="2016">
          <p15:clr>
            <a:srgbClr val="FA7B17"/>
          </p15:clr>
        </p15:guide>
        <p15:guide id="9" orient="horz" pos="2088">
          <p15:clr>
            <a:srgbClr val="FA7B17"/>
          </p15:clr>
        </p15:guide>
        <p15:guide id="10" pos="518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Numbers">
  <p:cSld name="1_Image + Quote - Sky Blue_1">
    <p:bg>
      <p:bgPr>
        <a:solidFill>
          <a:schemeClr val="lt1"/>
        </a:solidFill>
      </p:bgPr>
    </p:bg>
    <p:spTree>
      <p:nvGrpSpPr>
        <p:cNvPr id="104" name="Shape 104"/>
        <p:cNvGrpSpPr/>
        <p:nvPr/>
      </p:nvGrpSpPr>
      <p:grpSpPr>
        <a:xfrm>
          <a:off x="0" y="0"/>
          <a:ext cx="0" cy="0"/>
          <a:chOff x="0" y="0"/>
          <a:chExt cx="0" cy="0"/>
        </a:xfrm>
      </p:grpSpPr>
      <p:sp>
        <p:nvSpPr>
          <p:cNvPr id="105" name="Google Shape;105;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600">
                <a:solidFill>
                  <a:srgbClr val="FFFFFF"/>
                </a:solidFill>
                <a:latin typeface="Roboto"/>
                <a:ea typeface="Roboto"/>
                <a:cs typeface="Roboto"/>
                <a:sym typeface="Roboto"/>
              </a:defRPr>
            </a:lvl1pPr>
            <a:lvl2pPr lvl="1" rtl="0">
              <a:buNone/>
              <a:defRPr sz="600">
                <a:solidFill>
                  <a:srgbClr val="FFFFFF"/>
                </a:solidFill>
                <a:latin typeface="Roboto"/>
                <a:ea typeface="Roboto"/>
                <a:cs typeface="Roboto"/>
                <a:sym typeface="Roboto"/>
              </a:defRPr>
            </a:lvl2pPr>
            <a:lvl3pPr lvl="2" rtl="0">
              <a:buNone/>
              <a:defRPr sz="600">
                <a:solidFill>
                  <a:srgbClr val="FFFFFF"/>
                </a:solidFill>
                <a:latin typeface="Roboto"/>
                <a:ea typeface="Roboto"/>
                <a:cs typeface="Roboto"/>
                <a:sym typeface="Roboto"/>
              </a:defRPr>
            </a:lvl3pPr>
            <a:lvl4pPr lvl="3" rtl="0">
              <a:buNone/>
              <a:defRPr sz="600">
                <a:solidFill>
                  <a:srgbClr val="FFFFFF"/>
                </a:solidFill>
                <a:latin typeface="Roboto"/>
                <a:ea typeface="Roboto"/>
                <a:cs typeface="Roboto"/>
                <a:sym typeface="Roboto"/>
              </a:defRPr>
            </a:lvl4pPr>
            <a:lvl5pPr lvl="4" rtl="0">
              <a:buNone/>
              <a:defRPr sz="600">
                <a:solidFill>
                  <a:srgbClr val="FFFFFF"/>
                </a:solidFill>
                <a:latin typeface="Roboto"/>
                <a:ea typeface="Roboto"/>
                <a:cs typeface="Roboto"/>
                <a:sym typeface="Roboto"/>
              </a:defRPr>
            </a:lvl5pPr>
            <a:lvl6pPr lvl="5" rtl="0">
              <a:buNone/>
              <a:defRPr sz="600">
                <a:solidFill>
                  <a:srgbClr val="FFFFFF"/>
                </a:solidFill>
                <a:latin typeface="Roboto"/>
                <a:ea typeface="Roboto"/>
                <a:cs typeface="Roboto"/>
                <a:sym typeface="Roboto"/>
              </a:defRPr>
            </a:lvl6pPr>
            <a:lvl7pPr lvl="6" rtl="0">
              <a:buNone/>
              <a:defRPr sz="600">
                <a:solidFill>
                  <a:srgbClr val="FFFFFF"/>
                </a:solidFill>
                <a:latin typeface="Roboto"/>
                <a:ea typeface="Roboto"/>
                <a:cs typeface="Roboto"/>
                <a:sym typeface="Roboto"/>
              </a:defRPr>
            </a:lvl7pPr>
            <a:lvl8pPr lvl="7" rtl="0">
              <a:buNone/>
              <a:defRPr sz="600">
                <a:solidFill>
                  <a:srgbClr val="FFFFFF"/>
                </a:solidFill>
                <a:latin typeface="Roboto"/>
                <a:ea typeface="Roboto"/>
                <a:cs typeface="Roboto"/>
                <a:sym typeface="Roboto"/>
              </a:defRPr>
            </a:lvl8pPr>
            <a:lvl9pPr lvl="8" rtl="0">
              <a:buNone/>
              <a:defRPr sz="600">
                <a:solidFill>
                  <a:srgbClr val="FFFF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1">
  <p:cSld name="Content Comparision_1_3">
    <p:bg>
      <p:bgPr>
        <a:solidFill>
          <a:schemeClr val="lt1"/>
        </a:solidFill>
      </p:bgPr>
    </p:bg>
    <p:spTree>
      <p:nvGrpSpPr>
        <p:cNvPr id="106" name="Shape 106"/>
        <p:cNvGrpSpPr/>
        <p:nvPr/>
      </p:nvGrpSpPr>
      <p:grpSpPr>
        <a:xfrm>
          <a:off x="0" y="0"/>
          <a:ext cx="0" cy="0"/>
          <a:chOff x="0" y="0"/>
          <a:chExt cx="0" cy="0"/>
        </a:xfrm>
      </p:grpSpPr>
      <p:sp>
        <p:nvSpPr>
          <p:cNvPr id="107" name="Google Shape;107;p22"/>
          <p:cNvSpPr txBox="1"/>
          <p:nvPr>
            <p:ph type="title"/>
          </p:nvPr>
        </p:nvSpPr>
        <p:spPr>
          <a:xfrm>
            <a:off x="457200" y="228600"/>
            <a:ext cx="8229600" cy="634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000"/>
              <a:buFont typeface="Roboto"/>
              <a:buNone/>
              <a:defRPr sz="30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288">
          <p15:clr>
            <a:srgbClr val="FA7B17"/>
          </p15:clr>
        </p15:guide>
        <p15:guide id="2" pos="2880">
          <p15:clr>
            <a:srgbClr val="FA7B17"/>
          </p15:clr>
        </p15:guide>
        <p15:guide id="3" pos="5472">
          <p15:clr>
            <a:srgbClr val="FA7B17"/>
          </p15:clr>
        </p15:guide>
        <p15:guide id="4" orient="horz" pos="3096">
          <p15:clr>
            <a:srgbClr val="FA7B17"/>
          </p15:clr>
        </p15:guide>
        <p15:guide id="5" orient="horz" pos="144">
          <p15:clr>
            <a:srgbClr val="FA7B17"/>
          </p15:clr>
        </p15:guide>
        <p15:guide id="6" orient="horz" pos="717">
          <p15:clr>
            <a:srgbClr val="FA7B17"/>
          </p15:clr>
        </p15:guide>
        <p15:guide id="7" orient="horz" pos="647">
          <p15:clr>
            <a:srgbClr val="FA7B17"/>
          </p15:clr>
        </p15:guide>
        <p15:guide id="8" orient="horz" pos="787">
          <p15:clr>
            <a:srgbClr val="FA7B17"/>
          </p15:clr>
        </p15:guide>
        <p15:guide id="9" orient="horz" pos="2952">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Blank">
  <p:cSld name="Black Blank">
    <p:spTree>
      <p:nvGrpSpPr>
        <p:cNvPr id="108" name="Shape 10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2">
  <p:cSld name="Content Comparision_1_4">
    <p:bg>
      <p:bgPr>
        <a:solidFill>
          <a:schemeClr val="lt1"/>
        </a:solidFill>
      </p:bgPr>
    </p:bg>
    <p:spTree>
      <p:nvGrpSpPr>
        <p:cNvPr id="109" name="Shape 109"/>
        <p:cNvGrpSpPr/>
        <p:nvPr/>
      </p:nvGrpSpPr>
      <p:grpSpPr>
        <a:xfrm>
          <a:off x="0" y="0"/>
          <a:ext cx="0" cy="0"/>
          <a:chOff x="0" y="0"/>
          <a:chExt cx="0" cy="0"/>
        </a:xfrm>
      </p:grpSpPr>
      <p:sp>
        <p:nvSpPr>
          <p:cNvPr id="110" name="Google Shape;110;p24"/>
          <p:cNvSpPr txBox="1"/>
          <p:nvPr>
            <p:ph type="title"/>
          </p:nvPr>
        </p:nvSpPr>
        <p:spPr>
          <a:xfrm>
            <a:off x="457200" y="228600"/>
            <a:ext cx="8229600" cy="634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 name="Google Shape;111;p24"/>
          <p:cNvSpPr txBox="1"/>
          <p:nvPr>
            <p:ph idx="1" type="body"/>
          </p:nvPr>
        </p:nvSpPr>
        <p:spPr>
          <a:xfrm>
            <a:off x="457200" y="1028700"/>
            <a:ext cx="8223900" cy="3657600"/>
          </a:xfrm>
          <a:prstGeom prst="rect">
            <a:avLst/>
          </a:prstGeom>
          <a:noFill/>
          <a:ln>
            <a:noFill/>
          </a:ln>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accent1"/>
              </a:buClr>
              <a:buSzPts val="1600"/>
              <a:buFont typeface="Roboto"/>
              <a:buChar char="●"/>
              <a:defRPr sz="1600">
                <a:latin typeface="Roboto"/>
                <a:ea typeface="Roboto"/>
                <a:cs typeface="Roboto"/>
                <a:sym typeface="Roboto"/>
              </a:defRPr>
            </a:lvl1pPr>
            <a:lvl2pPr indent="-317500" lvl="1" marL="914400" rtl="0">
              <a:lnSpc>
                <a:spcPct val="100000"/>
              </a:lnSpc>
              <a:spcBef>
                <a:spcPts val="1000"/>
              </a:spcBef>
              <a:spcAft>
                <a:spcPts val="0"/>
              </a:spcAft>
              <a:buClr>
                <a:schemeClr val="accent1"/>
              </a:buClr>
              <a:buSzPts val="1400"/>
              <a:buFont typeface="Roboto"/>
              <a:buChar char="●"/>
              <a:defRPr>
                <a:latin typeface="Roboto"/>
                <a:ea typeface="Roboto"/>
                <a:cs typeface="Roboto"/>
                <a:sym typeface="Roboto"/>
              </a:defRPr>
            </a:lvl2pPr>
            <a:lvl3pPr indent="-304800" lvl="2" marL="1371600" rtl="0">
              <a:lnSpc>
                <a:spcPct val="100000"/>
              </a:lnSpc>
              <a:spcBef>
                <a:spcPts val="1000"/>
              </a:spcBef>
              <a:spcAft>
                <a:spcPts val="0"/>
              </a:spcAft>
              <a:buClr>
                <a:schemeClr val="accent1"/>
              </a:buClr>
              <a:buSzPts val="1200"/>
              <a:buFont typeface="Roboto"/>
              <a:buChar char="●"/>
              <a:defRPr sz="1200">
                <a:latin typeface="Roboto"/>
                <a:ea typeface="Roboto"/>
                <a:cs typeface="Roboto"/>
                <a:sym typeface="Roboto"/>
              </a:defRPr>
            </a:lvl3pPr>
            <a:lvl4pPr indent="-304800" lvl="3" marL="1828800" rtl="0">
              <a:lnSpc>
                <a:spcPct val="100000"/>
              </a:lnSpc>
              <a:spcBef>
                <a:spcPts val="1000"/>
              </a:spcBef>
              <a:spcAft>
                <a:spcPts val="0"/>
              </a:spcAft>
              <a:buClr>
                <a:schemeClr val="accent1"/>
              </a:buClr>
              <a:buSzPts val="1200"/>
              <a:buFont typeface="Roboto"/>
              <a:buChar char="●"/>
              <a:defRPr sz="1200">
                <a:latin typeface="Roboto"/>
                <a:ea typeface="Roboto"/>
                <a:cs typeface="Roboto"/>
                <a:sym typeface="Roboto"/>
              </a:defRPr>
            </a:lvl4pPr>
            <a:lvl5pPr indent="-304800" lvl="4" marL="22860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5pPr>
            <a:lvl6pPr indent="-304800" lvl="5" marL="27432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6pPr>
            <a:lvl7pPr indent="-304800" lvl="6" marL="32004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7pPr>
            <a:lvl8pPr indent="-304800" lvl="7" marL="3657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8pPr>
            <a:lvl9pPr indent="-304800" lvl="8" marL="4114800" rtl="0">
              <a:lnSpc>
                <a:spcPct val="100000"/>
              </a:lnSpc>
              <a:spcBef>
                <a:spcPts val="1000"/>
              </a:spcBef>
              <a:spcAft>
                <a:spcPts val="1000"/>
              </a:spcAft>
              <a:buClr>
                <a:schemeClr val="lt2"/>
              </a:buClr>
              <a:buSzPts val="1200"/>
              <a:buFont typeface="Roboto"/>
              <a:buChar char="●"/>
              <a:defRPr sz="1200">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A7B17"/>
          </p15:clr>
        </p15:guide>
        <p15:guide id="2" pos="2880">
          <p15:clr>
            <a:srgbClr val="FA7B17"/>
          </p15:clr>
        </p15:guide>
        <p15:guide id="3" pos="5472">
          <p15:clr>
            <a:srgbClr val="FA7B17"/>
          </p15:clr>
        </p15:guide>
        <p15:guide id="4" orient="horz" pos="3096">
          <p15:clr>
            <a:srgbClr val="FA7B17"/>
          </p15:clr>
        </p15:guide>
        <p15:guide id="5" orient="horz" pos="144">
          <p15:clr>
            <a:srgbClr val="FA7B17"/>
          </p15:clr>
        </p15:guide>
        <p15:guide id="6" orient="horz" pos="717">
          <p15:clr>
            <a:srgbClr val="FA7B17"/>
          </p15:clr>
        </p15:guide>
        <p15:guide id="7" orient="horz" pos="647">
          <p15:clr>
            <a:srgbClr val="FA7B17"/>
          </p15:clr>
        </p15:guide>
        <p15:guide id="8" orient="horz" pos="787">
          <p15:clr>
            <a:srgbClr val="FA7B17"/>
          </p15:clr>
        </p15:guide>
        <p15:guide id="9" orient="horz" pos="2952">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Comparision">
  <p:cSld name="1_Content Comparision">
    <p:bg>
      <p:bgPr>
        <a:solidFill>
          <a:schemeClr val="lt1"/>
        </a:solidFill>
      </p:bgPr>
    </p:bg>
    <p:spTree>
      <p:nvGrpSpPr>
        <p:cNvPr id="112" name="Shape 112"/>
        <p:cNvGrpSpPr/>
        <p:nvPr/>
      </p:nvGrpSpPr>
      <p:grpSpPr>
        <a:xfrm>
          <a:off x="0" y="0"/>
          <a:ext cx="0" cy="0"/>
          <a:chOff x="0" y="0"/>
          <a:chExt cx="0" cy="0"/>
        </a:xfrm>
      </p:grpSpPr>
      <p:sp>
        <p:nvSpPr>
          <p:cNvPr id="113" name="Google Shape;113;p25"/>
          <p:cNvSpPr txBox="1"/>
          <p:nvPr>
            <p:ph type="title"/>
          </p:nvPr>
        </p:nvSpPr>
        <p:spPr>
          <a:xfrm>
            <a:off x="400050" y="273844"/>
            <a:ext cx="7286700" cy="516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3000"/>
              <a:buFont typeface="Roboto"/>
              <a:buChar char="●"/>
              <a:defRPr sz="3000">
                <a:solidFill>
                  <a:schemeClr val="dk1"/>
                </a:solidFill>
                <a:latin typeface="Roboto"/>
                <a:ea typeface="Roboto"/>
                <a:cs typeface="Roboto"/>
                <a:sym typeface="Roboto"/>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pic>
        <p:nvPicPr>
          <p:cNvPr id="114" name="Google Shape;114;p25"/>
          <p:cNvPicPr preferRelativeResize="0"/>
          <p:nvPr/>
        </p:nvPicPr>
        <p:blipFill rotWithShape="1">
          <a:blip r:embed="rId2">
            <a:alphaModFix/>
          </a:blip>
          <a:srcRect b="0" l="0" r="0" t="0"/>
          <a:stretch/>
        </p:blipFill>
        <p:spPr>
          <a:xfrm>
            <a:off x="8351044" y="351235"/>
            <a:ext cx="392906" cy="392906"/>
          </a:xfrm>
          <a:prstGeom prst="rect">
            <a:avLst/>
          </a:prstGeom>
          <a:noFill/>
          <a:ln>
            <a:noFill/>
          </a:ln>
        </p:spPr>
      </p:pic>
      <p:sp>
        <p:nvSpPr>
          <p:cNvPr id="115" name="Google Shape;115;p25"/>
          <p:cNvSpPr txBox="1"/>
          <p:nvPr>
            <p:ph idx="1" type="body"/>
          </p:nvPr>
        </p:nvSpPr>
        <p:spPr>
          <a:xfrm>
            <a:off x="400050" y="1217782"/>
            <a:ext cx="3940800" cy="34098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chemeClr val="accent1"/>
              </a:buClr>
              <a:buSzPts val="2100"/>
              <a:buChar char="●"/>
              <a:defRPr sz="1100"/>
            </a:lvl1pPr>
            <a:lvl2pPr indent="-342900" lvl="1" marL="914400" rtl="0" algn="l">
              <a:lnSpc>
                <a:spcPct val="90000"/>
              </a:lnSpc>
              <a:spcBef>
                <a:spcPts val="400"/>
              </a:spcBef>
              <a:spcAft>
                <a:spcPts val="0"/>
              </a:spcAft>
              <a:buClr>
                <a:schemeClr val="accent1"/>
              </a:buClr>
              <a:buSzPts val="1800"/>
              <a:buChar char="○"/>
              <a:defRPr sz="1100"/>
            </a:lvl2pPr>
            <a:lvl3pPr indent="-323850" lvl="2" marL="1371600" rtl="0" algn="l">
              <a:lnSpc>
                <a:spcPct val="90000"/>
              </a:lnSpc>
              <a:spcBef>
                <a:spcPts val="400"/>
              </a:spcBef>
              <a:spcAft>
                <a:spcPts val="0"/>
              </a:spcAft>
              <a:buClr>
                <a:schemeClr val="accent1"/>
              </a:buClr>
              <a:buSzPts val="1500"/>
              <a:buChar char="■"/>
              <a:defRPr sz="1100"/>
            </a:lvl3pPr>
            <a:lvl4pPr indent="-317500" lvl="3" marL="1828800" rtl="0" algn="l">
              <a:lnSpc>
                <a:spcPct val="90000"/>
              </a:lnSpc>
              <a:spcBef>
                <a:spcPts val="400"/>
              </a:spcBef>
              <a:spcAft>
                <a:spcPts val="0"/>
              </a:spcAft>
              <a:buClr>
                <a:schemeClr val="accent1"/>
              </a:buClr>
              <a:buSzPts val="1400"/>
              <a:buChar char="●"/>
              <a:defRPr sz="1100"/>
            </a:lvl4pPr>
            <a:lvl5pPr indent="-317500" lvl="4" marL="2286000" rtl="0" algn="l">
              <a:lnSpc>
                <a:spcPct val="90000"/>
              </a:lnSpc>
              <a:spcBef>
                <a:spcPts val="400"/>
              </a:spcBef>
              <a:spcAft>
                <a:spcPts val="0"/>
              </a:spcAft>
              <a:buClr>
                <a:schemeClr val="accent1"/>
              </a:buClr>
              <a:buSzPts val="14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ning Storm 2">
  <p:cSld name="Title 1_1_2_2">
    <p:spTree>
      <p:nvGrpSpPr>
        <p:cNvPr id="24" name="Shape 24"/>
        <p:cNvGrpSpPr/>
        <p:nvPr/>
      </p:nvGrpSpPr>
      <p:grpSpPr>
        <a:xfrm>
          <a:off x="0" y="0"/>
          <a:ext cx="0" cy="0"/>
          <a:chOff x="0" y="0"/>
          <a:chExt cx="0" cy="0"/>
        </a:xfrm>
      </p:grpSpPr>
      <p:pic>
        <p:nvPicPr>
          <p:cNvPr id="25" name="Google Shape;25;p4"/>
          <p:cNvPicPr preferRelativeResize="0"/>
          <p:nvPr/>
        </p:nvPicPr>
        <p:blipFill>
          <a:blip r:embed="rId2">
            <a:alphaModFix/>
          </a:blip>
          <a:stretch>
            <a:fillRect/>
          </a:stretch>
        </p:blipFill>
        <p:spPr>
          <a:xfrm>
            <a:off x="100" y="0"/>
            <a:ext cx="9144000" cy="5143500"/>
          </a:xfrm>
          <a:prstGeom prst="rect">
            <a:avLst/>
          </a:prstGeom>
          <a:noFill/>
          <a:ln>
            <a:noFill/>
          </a:ln>
        </p:spPr>
      </p:pic>
      <p:pic>
        <p:nvPicPr>
          <p:cNvPr id="26" name="Google Shape;26;p4"/>
          <p:cNvPicPr preferRelativeResize="0"/>
          <p:nvPr/>
        </p:nvPicPr>
        <p:blipFill rotWithShape="1">
          <a:blip r:embed="rId3">
            <a:alphaModFix/>
          </a:blip>
          <a:srcRect b="0" l="0" r="0" t="0"/>
          <a:stretch/>
        </p:blipFill>
        <p:spPr>
          <a:xfrm>
            <a:off x="8258181" y="322006"/>
            <a:ext cx="428625" cy="428625"/>
          </a:xfrm>
          <a:prstGeom prst="rect">
            <a:avLst/>
          </a:prstGeom>
          <a:noFill/>
          <a:ln>
            <a:noFill/>
          </a:ln>
        </p:spPr>
      </p:pic>
      <p:pic>
        <p:nvPicPr>
          <p:cNvPr id="27" name="Google Shape;27;p4"/>
          <p:cNvPicPr preferRelativeResize="0"/>
          <p:nvPr/>
        </p:nvPicPr>
        <p:blipFill rotWithShape="1">
          <a:blip r:embed="rId4">
            <a:alphaModFix/>
          </a:blip>
          <a:srcRect b="33470" l="29047" r="0" t="29882"/>
          <a:stretch/>
        </p:blipFill>
        <p:spPr>
          <a:xfrm>
            <a:off x="457200" y="322000"/>
            <a:ext cx="2425372" cy="313363"/>
          </a:xfrm>
          <a:prstGeom prst="rect">
            <a:avLst/>
          </a:prstGeom>
          <a:noFill/>
          <a:ln>
            <a:noFill/>
          </a:ln>
        </p:spPr>
      </p:pic>
      <p:sp>
        <p:nvSpPr>
          <p:cNvPr id="28" name="Google Shape;28;p4" title="Click to Add Title"/>
          <p:cNvSpPr txBox="1"/>
          <p:nvPr>
            <p:ph type="title"/>
          </p:nvPr>
        </p:nvSpPr>
        <p:spPr>
          <a:xfrm>
            <a:off x="457200" y="1659975"/>
            <a:ext cx="8229600" cy="8547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rgbClr val="FFFFFF"/>
              </a:buClr>
              <a:buSzPts val="3600"/>
              <a:buFont typeface="Roboto"/>
              <a:buNone/>
              <a:defRPr b="1" sz="36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 name="Google Shape;29;p4"/>
          <p:cNvSpPr txBox="1"/>
          <p:nvPr>
            <p:ph idx="2" type="title"/>
          </p:nvPr>
        </p:nvSpPr>
        <p:spPr>
          <a:xfrm>
            <a:off x="457200" y="3310525"/>
            <a:ext cx="7772400" cy="5148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rgbClr val="FFFFFF"/>
              </a:buClr>
              <a:buSzPts val="1800"/>
              <a:buFont typeface="Roboto"/>
              <a:buNone/>
              <a:defRPr sz="18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 name="Google Shape;30;p4"/>
          <p:cNvSpPr txBox="1"/>
          <p:nvPr>
            <p:ph idx="3" type="title"/>
          </p:nvPr>
        </p:nvSpPr>
        <p:spPr>
          <a:xfrm>
            <a:off x="457200" y="3825325"/>
            <a:ext cx="4114800" cy="514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1400"/>
              <a:buFont typeface="Roboto"/>
              <a:buNone/>
              <a:defRPr>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 name="Google Shape;31;p4"/>
          <p:cNvSpPr txBox="1"/>
          <p:nvPr>
            <p:ph idx="1" type="subTitle"/>
          </p:nvPr>
        </p:nvSpPr>
        <p:spPr>
          <a:xfrm>
            <a:off x="457300" y="2513400"/>
            <a:ext cx="8229600" cy="8013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2600"/>
              <a:buFont typeface="Roboto"/>
              <a:buNone/>
              <a:defRPr sz="26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288">
          <p15:clr>
            <a:srgbClr val="FA7B17"/>
          </p15:clr>
        </p15:guide>
        <p15:guide id="2" pos="2880">
          <p15:clr>
            <a:srgbClr val="FA7B17"/>
          </p15:clr>
        </p15:guide>
        <p15:guide id="3" pos="5472">
          <p15:clr>
            <a:srgbClr val="FA7B17"/>
          </p15:clr>
        </p15:guide>
        <p15:guide id="4" orient="horz" pos="1728">
          <p15:clr>
            <a:srgbClr val="FA7B17"/>
          </p15:clr>
        </p15:guide>
        <p15:guide id="5" orient="horz" pos="203">
          <p15:clr>
            <a:srgbClr val="FA7B17"/>
          </p15:clr>
        </p15:guide>
        <p15:guide id="6" orient="horz" pos="3024">
          <p15:clr>
            <a:srgbClr val="FA7B17"/>
          </p15:clr>
        </p15:guide>
        <p15:guide id="7" orient="horz" pos="1512">
          <p15:clr>
            <a:srgbClr val="FA7B17"/>
          </p15:clr>
        </p15:guide>
        <p15:guide id="8" orient="horz" pos="2016">
          <p15:clr>
            <a:srgbClr val="FA7B17"/>
          </p15:clr>
        </p15:guide>
        <p15:guide id="9" orient="horz" pos="2088">
          <p15:clr>
            <a:srgbClr val="FA7B17"/>
          </p15:clr>
        </p15:guide>
        <p15:guide id="10" pos="518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urple Red Gradient">
  <p:cSld name="Title 1_1_2_2_1">
    <p:spTree>
      <p:nvGrpSpPr>
        <p:cNvPr id="32" name="Shape 32"/>
        <p:cNvGrpSpPr/>
        <p:nvPr/>
      </p:nvGrpSpPr>
      <p:grpSpPr>
        <a:xfrm>
          <a:off x="0" y="0"/>
          <a:ext cx="0" cy="0"/>
          <a:chOff x="0" y="0"/>
          <a:chExt cx="0" cy="0"/>
        </a:xfrm>
      </p:grpSpPr>
      <p:pic>
        <p:nvPicPr>
          <p:cNvPr id="33" name="Google Shape;33;p5"/>
          <p:cNvPicPr preferRelativeResize="0"/>
          <p:nvPr/>
        </p:nvPicPr>
        <p:blipFill rotWithShape="1">
          <a:blip r:embed="rId2">
            <a:alphaModFix/>
          </a:blip>
          <a:srcRect b="0" l="17607" r="912" t="0"/>
          <a:stretch/>
        </p:blipFill>
        <p:spPr>
          <a:xfrm>
            <a:off x="0" y="0"/>
            <a:ext cx="9144000" cy="5143499"/>
          </a:xfrm>
          <a:prstGeom prst="rect">
            <a:avLst/>
          </a:prstGeom>
          <a:noFill/>
          <a:ln>
            <a:noFill/>
          </a:ln>
        </p:spPr>
      </p:pic>
      <p:pic>
        <p:nvPicPr>
          <p:cNvPr id="34" name="Google Shape;34;p5"/>
          <p:cNvPicPr preferRelativeResize="0"/>
          <p:nvPr/>
        </p:nvPicPr>
        <p:blipFill rotWithShape="1">
          <a:blip r:embed="rId3">
            <a:alphaModFix/>
          </a:blip>
          <a:srcRect b="0" l="0" r="0" t="0"/>
          <a:stretch/>
        </p:blipFill>
        <p:spPr>
          <a:xfrm>
            <a:off x="8258181" y="322006"/>
            <a:ext cx="428625" cy="428625"/>
          </a:xfrm>
          <a:prstGeom prst="rect">
            <a:avLst/>
          </a:prstGeom>
          <a:noFill/>
          <a:ln>
            <a:noFill/>
          </a:ln>
        </p:spPr>
      </p:pic>
      <p:pic>
        <p:nvPicPr>
          <p:cNvPr id="35" name="Google Shape;35;p5"/>
          <p:cNvPicPr preferRelativeResize="0"/>
          <p:nvPr/>
        </p:nvPicPr>
        <p:blipFill rotWithShape="1">
          <a:blip r:embed="rId4">
            <a:alphaModFix/>
          </a:blip>
          <a:srcRect b="33470" l="29047" r="0" t="29882"/>
          <a:stretch/>
        </p:blipFill>
        <p:spPr>
          <a:xfrm>
            <a:off x="457200" y="322000"/>
            <a:ext cx="2425372" cy="313363"/>
          </a:xfrm>
          <a:prstGeom prst="rect">
            <a:avLst/>
          </a:prstGeom>
          <a:noFill/>
          <a:ln>
            <a:noFill/>
          </a:ln>
        </p:spPr>
      </p:pic>
      <p:sp>
        <p:nvSpPr>
          <p:cNvPr id="36" name="Google Shape;36;p5" title="Click to Add Title"/>
          <p:cNvSpPr txBox="1"/>
          <p:nvPr>
            <p:ph type="title"/>
          </p:nvPr>
        </p:nvSpPr>
        <p:spPr>
          <a:xfrm>
            <a:off x="457200" y="1659975"/>
            <a:ext cx="8229600" cy="8547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rgbClr val="FFFFFF"/>
              </a:buClr>
              <a:buSzPts val="3600"/>
              <a:buFont typeface="Roboto"/>
              <a:buNone/>
              <a:defRPr b="1" sz="36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 name="Google Shape;37;p5"/>
          <p:cNvSpPr txBox="1"/>
          <p:nvPr>
            <p:ph idx="2" type="title"/>
          </p:nvPr>
        </p:nvSpPr>
        <p:spPr>
          <a:xfrm>
            <a:off x="457200" y="3310525"/>
            <a:ext cx="7772400" cy="5148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rgbClr val="FFFFFF"/>
              </a:buClr>
              <a:buSzPts val="1800"/>
              <a:buFont typeface="Roboto"/>
              <a:buNone/>
              <a:defRPr sz="18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 name="Google Shape;38;p5"/>
          <p:cNvSpPr txBox="1"/>
          <p:nvPr>
            <p:ph idx="3" type="title"/>
          </p:nvPr>
        </p:nvSpPr>
        <p:spPr>
          <a:xfrm>
            <a:off x="457200" y="3825325"/>
            <a:ext cx="4114800" cy="514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1400"/>
              <a:buFont typeface="Roboto"/>
              <a:buNone/>
              <a:defRPr>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 name="Google Shape;39;p5"/>
          <p:cNvSpPr txBox="1"/>
          <p:nvPr>
            <p:ph idx="1" type="subTitle"/>
          </p:nvPr>
        </p:nvSpPr>
        <p:spPr>
          <a:xfrm>
            <a:off x="457300" y="2513400"/>
            <a:ext cx="8229600" cy="8013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2600"/>
              <a:buFont typeface="Roboto"/>
              <a:buNone/>
              <a:defRPr sz="26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288">
          <p15:clr>
            <a:srgbClr val="FA7B17"/>
          </p15:clr>
        </p15:guide>
        <p15:guide id="2" pos="2880">
          <p15:clr>
            <a:srgbClr val="FA7B17"/>
          </p15:clr>
        </p15:guide>
        <p15:guide id="3" pos="5472">
          <p15:clr>
            <a:srgbClr val="FA7B17"/>
          </p15:clr>
        </p15:guide>
        <p15:guide id="4" orient="horz" pos="1728">
          <p15:clr>
            <a:srgbClr val="FA7B17"/>
          </p15:clr>
        </p15:guide>
        <p15:guide id="5" orient="horz" pos="203">
          <p15:clr>
            <a:srgbClr val="FA7B17"/>
          </p15:clr>
        </p15:guide>
        <p15:guide id="6" orient="horz" pos="3024">
          <p15:clr>
            <a:srgbClr val="FA7B17"/>
          </p15:clr>
        </p15:guide>
        <p15:guide id="7" orient="horz" pos="1512">
          <p15:clr>
            <a:srgbClr val="FA7B17"/>
          </p15:clr>
        </p15:guide>
        <p15:guide id="8" orient="horz" pos="2016">
          <p15:clr>
            <a:srgbClr val="FA7B17"/>
          </p15:clr>
        </p15:guide>
        <p15:guide id="9" orient="horz" pos="2088">
          <p15:clr>
            <a:srgbClr val="FA7B17"/>
          </p15:clr>
        </p15:guide>
        <p15:guide id="10" pos="5184">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Teal Gradient">
  <p:cSld name="Title 1_1_1_1_1">
    <p:spTree>
      <p:nvGrpSpPr>
        <p:cNvPr id="40" name="Shape 40"/>
        <p:cNvGrpSpPr/>
        <p:nvPr/>
      </p:nvGrpSpPr>
      <p:grpSpPr>
        <a:xfrm>
          <a:off x="0" y="0"/>
          <a:ext cx="0" cy="0"/>
          <a:chOff x="0" y="0"/>
          <a:chExt cx="0" cy="0"/>
        </a:xfrm>
      </p:grpSpPr>
      <p:pic>
        <p:nvPicPr>
          <p:cNvPr id="41" name="Google Shape;41;p6"/>
          <p:cNvPicPr preferRelativeResize="0"/>
          <p:nvPr/>
        </p:nvPicPr>
        <p:blipFill rotWithShape="1">
          <a:blip r:embed="rId2">
            <a:alphaModFix/>
          </a:blip>
          <a:srcRect b="0" l="15583" r="0" t="0"/>
          <a:stretch/>
        </p:blipFill>
        <p:spPr>
          <a:xfrm>
            <a:off x="0" y="0"/>
            <a:ext cx="9488124" cy="5143502"/>
          </a:xfrm>
          <a:prstGeom prst="rect">
            <a:avLst/>
          </a:prstGeom>
          <a:noFill/>
          <a:ln>
            <a:noFill/>
          </a:ln>
        </p:spPr>
      </p:pic>
      <p:pic>
        <p:nvPicPr>
          <p:cNvPr id="42" name="Google Shape;42;p6"/>
          <p:cNvPicPr preferRelativeResize="0"/>
          <p:nvPr/>
        </p:nvPicPr>
        <p:blipFill rotWithShape="1">
          <a:blip r:embed="rId3">
            <a:alphaModFix/>
          </a:blip>
          <a:srcRect b="0" l="0" r="0" t="0"/>
          <a:stretch/>
        </p:blipFill>
        <p:spPr>
          <a:xfrm>
            <a:off x="8279606" y="297656"/>
            <a:ext cx="428625" cy="428625"/>
          </a:xfrm>
          <a:prstGeom prst="rect">
            <a:avLst/>
          </a:prstGeom>
          <a:noFill/>
          <a:ln>
            <a:noFill/>
          </a:ln>
        </p:spPr>
      </p:pic>
      <p:pic>
        <p:nvPicPr>
          <p:cNvPr id="43" name="Google Shape;43;p6"/>
          <p:cNvPicPr preferRelativeResize="0"/>
          <p:nvPr/>
        </p:nvPicPr>
        <p:blipFill rotWithShape="1">
          <a:blip r:embed="rId4">
            <a:alphaModFix/>
          </a:blip>
          <a:srcRect b="33470" l="29047" r="0" t="29882"/>
          <a:stretch/>
        </p:blipFill>
        <p:spPr>
          <a:xfrm>
            <a:off x="457200" y="322000"/>
            <a:ext cx="2425372" cy="313363"/>
          </a:xfrm>
          <a:prstGeom prst="rect">
            <a:avLst/>
          </a:prstGeom>
          <a:noFill/>
          <a:ln>
            <a:noFill/>
          </a:ln>
        </p:spPr>
      </p:pic>
      <p:sp>
        <p:nvSpPr>
          <p:cNvPr id="44" name="Google Shape;44;p6" title="Click to Add Title"/>
          <p:cNvSpPr txBox="1"/>
          <p:nvPr>
            <p:ph type="title"/>
          </p:nvPr>
        </p:nvSpPr>
        <p:spPr>
          <a:xfrm>
            <a:off x="457200" y="1659975"/>
            <a:ext cx="8229600" cy="8547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rgbClr val="FFFFFF"/>
              </a:buClr>
              <a:buSzPts val="3600"/>
              <a:buFont typeface="Roboto"/>
              <a:buNone/>
              <a:defRPr b="1" sz="36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 name="Google Shape;45;p6"/>
          <p:cNvSpPr txBox="1"/>
          <p:nvPr>
            <p:ph idx="2" type="title"/>
          </p:nvPr>
        </p:nvSpPr>
        <p:spPr>
          <a:xfrm>
            <a:off x="457200" y="3310525"/>
            <a:ext cx="7772400" cy="5148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rgbClr val="FFFFFF"/>
              </a:buClr>
              <a:buSzPts val="1800"/>
              <a:buFont typeface="Roboto"/>
              <a:buNone/>
              <a:defRPr sz="18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 name="Google Shape;46;p6"/>
          <p:cNvSpPr txBox="1"/>
          <p:nvPr>
            <p:ph idx="3" type="title"/>
          </p:nvPr>
        </p:nvSpPr>
        <p:spPr>
          <a:xfrm>
            <a:off x="457200" y="3825325"/>
            <a:ext cx="4114800" cy="514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1400"/>
              <a:buFont typeface="Roboto"/>
              <a:buNone/>
              <a:defRPr>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 name="Google Shape;47;p6"/>
          <p:cNvSpPr txBox="1"/>
          <p:nvPr>
            <p:ph idx="1" type="subTitle"/>
          </p:nvPr>
        </p:nvSpPr>
        <p:spPr>
          <a:xfrm>
            <a:off x="457300" y="2513400"/>
            <a:ext cx="8229600" cy="8013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2600"/>
              <a:buFont typeface="Roboto"/>
              <a:buNone/>
              <a:defRPr sz="26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en Blue Gradient">
  <p:cSld name="Title 1_1_1_1_1_1_1">
    <p:spTree>
      <p:nvGrpSpPr>
        <p:cNvPr id="48" name="Shape 48"/>
        <p:cNvGrpSpPr/>
        <p:nvPr/>
      </p:nvGrpSpPr>
      <p:grpSpPr>
        <a:xfrm>
          <a:off x="0" y="0"/>
          <a:ext cx="0" cy="0"/>
          <a:chOff x="0" y="0"/>
          <a:chExt cx="0" cy="0"/>
        </a:xfrm>
      </p:grpSpPr>
      <p:pic>
        <p:nvPicPr>
          <p:cNvPr id="49" name="Google Shape;49;p7"/>
          <p:cNvPicPr preferRelativeResize="0"/>
          <p:nvPr/>
        </p:nvPicPr>
        <p:blipFill rotWithShape="1">
          <a:blip r:embed="rId2">
            <a:alphaModFix/>
          </a:blip>
          <a:srcRect b="0" l="19445" r="0" t="0"/>
          <a:stretch/>
        </p:blipFill>
        <p:spPr>
          <a:xfrm>
            <a:off x="0" y="0"/>
            <a:ext cx="9144000" cy="5143501"/>
          </a:xfrm>
          <a:prstGeom prst="rect">
            <a:avLst/>
          </a:prstGeom>
          <a:noFill/>
          <a:ln>
            <a:noFill/>
          </a:ln>
        </p:spPr>
      </p:pic>
      <p:pic>
        <p:nvPicPr>
          <p:cNvPr id="50" name="Google Shape;50;p7"/>
          <p:cNvPicPr preferRelativeResize="0"/>
          <p:nvPr/>
        </p:nvPicPr>
        <p:blipFill rotWithShape="1">
          <a:blip r:embed="rId3">
            <a:alphaModFix/>
          </a:blip>
          <a:srcRect b="0" l="0" r="0" t="0"/>
          <a:stretch/>
        </p:blipFill>
        <p:spPr>
          <a:xfrm>
            <a:off x="8279606" y="297656"/>
            <a:ext cx="428625" cy="428625"/>
          </a:xfrm>
          <a:prstGeom prst="rect">
            <a:avLst/>
          </a:prstGeom>
          <a:noFill/>
          <a:ln>
            <a:noFill/>
          </a:ln>
        </p:spPr>
      </p:pic>
      <p:pic>
        <p:nvPicPr>
          <p:cNvPr id="51" name="Google Shape;51;p7"/>
          <p:cNvPicPr preferRelativeResize="0"/>
          <p:nvPr/>
        </p:nvPicPr>
        <p:blipFill rotWithShape="1">
          <a:blip r:embed="rId4">
            <a:alphaModFix/>
          </a:blip>
          <a:srcRect b="33470" l="29047" r="0" t="29882"/>
          <a:stretch/>
        </p:blipFill>
        <p:spPr>
          <a:xfrm>
            <a:off x="457200" y="322000"/>
            <a:ext cx="2425372" cy="313363"/>
          </a:xfrm>
          <a:prstGeom prst="rect">
            <a:avLst/>
          </a:prstGeom>
          <a:noFill/>
          <a:ln>
            <a:noFill/>
          </a:ln>
        </p:spPr>
      </p:pic>
      <p:sp>
        <p:nvSpPr>
          <p:cNvPr id="52" name="Google Shape;52;p7" title="Click to Add Title"/>
          <p:cNvSpPr txBox="1"/>
          <p:nvPr>
            <p:ph type="title"/>
          </p:nvPr>
        </p:nvSpPr>
        <p:spPr>
          <a:xfrm>
            <a:off x="457200" y="1659975"/>
            <a:ext cx="8229600" cy="8547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rgbClr val="FFFFFF"/>
              </a:buClr>
              <a:buSzPts val="3600"/>
              <a:buFont typeface="Roboto"/>
              <a:buNone/>
              <a:defRPr b="1" sz="36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7"/>
          <p:cNvSpPr txBox="1"/>
          <p:nvPr>
            <p:ph idx="2" type="title"/>
          </p:nvPr>
        </p:nvSpPr>
        <p:spPr>
          <a:xfrm>
            <a:off x="457200" y="3310525"/>
            <a:ext cx="7772400" cy="5148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rgbClr val="FFFFFF"/>
              </a:buClr>
              <a:buSzPts val="1800"/>
              <a:buFont typeface="Roboto"/>
              <a:buNone/>
              <a:defRPr sz="18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 name="Google Shape;54;p7"/>
          <p:cNvSpPr txBox="1"/>
          <p:nvPr>
            <p:ph idx="3" type="title"/>
          </p:nvPr>
        </p:nvSpPr>
        <p:spPr>
          <a:xfrm>
            <a:off x="457200" y="3825325"/>
            <a:ext cx="4114800" cy="514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1400"/>
              <a:buFont typeface="Roboto"/>
              <a:buNone/>
              <a:defRPr>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 name="Google Shape;55;p7"/>
          <p:cNvSpPr txBox="1"/>
          <p:nvPr>
            <p:ph idx="1" type="subTitle"/>
          </p:nvPr>
        </p:nvSpPr>
        <p:spPr>
          <a:xfrm>
            <a:off x="457300" y="2513400"/>
            <a:ext cx="8229600" cy="8013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2600"/>
              <a:buFont typeface="Roboto"/>
              <a:buNone/>
              <a:defRPr sz="2600">
                <a:solidFill>
                  <a:srgbClr val="FFFFFF"/>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Comparision_1">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457200" y="228600"/>
            <a:ext cx="8229600" cy="800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000"/>
              <a:buFont typeface="Roboto"/>
              <a:buNone/>
              <a:defRPr b="1" sz="30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8"/>
          <p:cNvSpPr txBox="1"/>
          <p:nvPr>
            <p:ph idx="1" type="body"/>
          </p:nvPr>
        </p:nvSpPr>
        <p:spPr>
          <a:xfrm>
            <a:off x="457200" y="1248850"/>
            <a:ext cx="8223900" cy="3437400"/>
          </a:xfrm>
          <a:prstGeom prst="rect">
            <a:avLst/>
          </a:prstGeom>
          <a:noFill/>
          <a:ln>
            <a:noFill/>
          </a:ln>
        </p:spPr>
        <p:txBody>
          <a:bodyPr anchorCtr="0" anchor="t" bIns="91425" lIns="91425" spcFirstLastPara="1" rIns="91425" wrap="square" tIns="91425">
            <a:normAutofit/>
          </a:bodyPr>
          <a:lstStyle>
            <a:lvl1pPr indent="-330200" lvl="0" marL="457200" rtl="0">
              <a:lnSpc>
                <a:spcPct val="100000"/>
              </a:lnSpc>
              <a:spcBef>
                <a:spcPts val="0"/>
              </a:spcBef>
              <a:spcAft>
                <a:spcPts val="0"/>
              </a:spcAft>
              <a:buClr>
                <a:schemeClr val="accent1"/>
              </a:buClr>
              <a:buSzPts val="1600"/>
              <a:buFont typeface="Roboto"/>
              <a:buChar char="●"/>
              <a:defRPr sz="1600">
                <a:latin typeface="Roboto"/>
                <a:ea typeface="Roboto"/>
                <a:cs typeface="Roboto"/>
                <a:sym typeface="Roboto"/>
              </a:defRPr>
            </a:lvl1pPr>
            <a:lvl2pPr indent="-317500" lvl="1" marL="914400" rtl="0">
              <a:lnSpc>
                <a:spcPct val="100000"/>
              </a:lnSpc>
              <a:spcBef>
                <a:spcPts val="1000"/>
              </a:spcBef>
              <a:spcAft>
                <a:spcPts val="0"/>
              </a:spcAft>
              <a:buClr>
                <a:schemeClr val="lt2"/>
              </a:buClr>
              <a:buSzPts val="1400"/>
              <a:buFont typeface="Roboto"/>
              <a:buChar char="●"/>
              <a:defRPr>
                <a:latin typeface="Roboto"/>
                <a:ea typeface="Roboto"/>
                <a:cs typeface="Roboto"/>
                <a:sym typeface="Roboto"/>
              </a:defRPr>
            </a:lvl2pPr>
            <a:lvl3pPr indent="-304800" lvl="2" marL="1371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3pPr>
            <a:lvl4pPr indent="-304800" lvl="3" marL="18288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4pPr>
            <a:lvl5pPr indent="-304800" lvl="4" marL="22860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5pPr>
            <a:lvl6pPr indent="-304800" lvl="5" marL="27432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6pPr>
            <a:lvl7pPr indent="-304800" lvl="6" marL="32004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7pPr>
            <a:lvl8pPr indent="-304800" lvl="7" marL="3657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8pPr>
            <a:lvl9pPr indent="-304800" lvl="8" marL="4114800" rtl="0">
              <a:lnSpc>
                <a:spcPct val="100000"/>
              </a:lnSpc>
              <a:spcBef>
                <a:spcPts val="1000"/>
              </a:spcBef>
              <a:spcAft>
                <a:spcPts val="1000"/>
              </a:spcAft>
              <a:buClr>
                <a:schemeClr val="lt2"/>
              </a:buClr>
              <a:buSzPts val="1200"/>
              <a:buFont typeface="Roboto"/>
              <a:buChar char="●"/>
              <a:defRPr sz="1200">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A7B17"/>
          </p15:clr>
        </p15:guide>
        <p15:guide id="2" pos="2880">
          <p15:clr>
            <a:srgbClr val="FA7B17"/>
          </p15:clr>
        </p15:guide>
        <p15:guide id="3" pos="5472">
          <p15:clr>
            <a:srgbClr val="FA7B17"/>
          </p15:clr>
        </p15:guide>
        <p15:guide id="4" orient="horz" pos="3096">
          <p15:clr>
            <a:srgbClr val="FA7B17"/>
          </p15:clr>
        </p15:guide>
        <p15:guide id="5" orient="horz" pos="144">
          <p15:clr>
            <a:srgbClr val="FA7B17"/>
          </p15:clr>
        </p15:guide>
        <p15:guide id="6" orient="horz" pos="717">
          <p15:clr>
            <a:srgbClr val="FA7B17"/>
          </p15:clr>
        </p15:guide>
        <p15:guide id="7" orient="horz" pos="647">
          <p15:clr>
            <a:srgbClr val="FA7B17"/>
          </p15:clr>
        </p15:guide>
        <p15:guide id="8" orient="horz" pos="787">
          <p15:clr>
            <a:srgbClr val="FA7B17"/>
          </p15:clr>
        </p15:guide>
        <p15:guide id="9" orient="horz" pos="295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Comparision_1_1">
    <p:bg>
      <p:bgPr>
        <a:solidFill>
          <a:schemeClr val="lt1"/>
        </a:solidFill>
      </p:bgPr>
    </p:bg>
    <p:spTree>
      <p:nvGrpSpPr>
        <p:cNvPr id="59" name="Shape 59"/>
        <p:cNvGrpSpPr/>
        <p:nvPr/>
      </p:nvGrpSpPr>
      <p:grpSpPr>
        <a:xfrm>
          <a:off x="0" y="0"/>
          <a:ext cx="0" cy="0"/>
          <a:chOff x="0" y="0"/>
          <a:chExt cx="0" cy="0"/>
        </a:xfrm>
      </p:grpSpPr>
      <p:sp>
        <p:nvSpPr>
          <p:cNvPr id="60" name="Google Shape;60;p9"/>
          <p:cNvSpPr txBox="1"/>
          <p:nvPr>
            <p:ph type="title"/>
          </p:nvPr>
        </p:nvSpPr>
        <p:spPr>
          <a:xfrm>
            <a:off x="457200" y="228600"/>
            <a:ext cx="8229600" cy="800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000"/>
              <a:buFont typeface="Roboto"/>
              <a:buNone/>
              <a:defRPr b="1" sz="30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 name="Google Shape;61;p9"/>
          <p:cNvSpPr txBox="1"/>
          <p:nvPr>
            <p:ph idx="1" type="subTitle"/>
          </p:nvPr>
        </p:nvSpPr>
        <p:spPr>
          <a:xfrm>
            <a:off x="454350" y="687600"/>
            <a:ext cx="8235300" cy="33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9"/>
          <p:cNvSpPr txBox="1"/>
          <p:nvPr>
            <p:ph idx="2" type="body"/>
          </p:nvPr>
        </p:nvSpPr>
        <p:spPr>
          <a:xfrm>
            <a:off x="457200" y="1248850"/>
            <a:ext cx="8223900" cy="3437400"/>
          </a:xfrm>
          <a:prstGeom prst="rect">
            <a:avLst/>
          </a:prstGeom>
          <a:noFill/>
          <a:ln>
            <a:noFill/>
          </a:ln>
        </p:spPr>
        <p:txBody>
          <a:bodyPr anchorCtr="0" anchor="t" bIns="91425" lIns="91425" spcFirstLastPara="1" rIns="91425" wrap="square" tIns="91425">
            <a:normAutofit/>
          </a:bodyPr>
          <a:lstStyle>
            <a:lvl1pPr indent="-330200" lvl="0" marL="457200" rtl="0">
              <a:lnSpc>
                <a:spcPct val="100000"/>
              </a:lnSpc>
              <a:spcBef>
                <a:spcPts val="0"/>
              </a:spcBef>
              <a:spcAft>
                <a:spcPts val="0"/>
              </a:spcAft>
              <a:buClr>
                <a:schemeClr val="accent1"/>
              </a:buClr>
              <a:buSzPts val="1600"/>
              <a:buFont typeface="Roboto"/>
              <a:buChar char="●"/>
              <a:defRPr sz="1600">
                <a:latin typeface="Roboto"/>
                <a:ea typeface="Roboto"/>
                <a:cs typeface="Roboto"/>
                <a:sym typeface="Roboto"/>
              </a:defRPr>
            </a:lvl1pPr>
            <a:lvl2pPr indent="-317500" lvl="1" marL="914400" rtl="0">
              <a:lnSpc>
                <a:spcPct val="100000"/>
              </a:lnSpc>
              <a:spcBef>
                <a:spcPts val="1000"/>
              </a:spcBef>
              <a:spcAft>
                <a:spcPts val="0"/>
              </a:spcAft>
              <a:buClr>
                <a:schemeClr val="lt2"/>
              </a:buClr>
              <a:buSzPts val="1400"/>
              <a:buFont typeface="Roboto"/>
              <a:buChar char="●"/>
              <a:defRPr>
                <a:latin typeface="Roboto"/>
                <a:ea typeface="Roboto"/>
                <a:cs typeface="Roboto"/>
                <a:sym typeface="Roboto"/>
              </a:defRPr>
            </a:lvl2pPr>
            <a:lvl3pPr indent="-304800" lvl="2" marL="1371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3pPr>
            <a:lvl4pPr indent="-304800" lvl="3" marL="18288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4pPr>
            <a:lvl5pPr indent="-304800" lvl="4" marL="22860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5pPr>
            <a:lvl6pPr indent="-304800" lvl="5" marL="27432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6pPr>
            <a:lvl7pPr indent="-304800" lvl="6" marL="32004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7pPr>
            <a:lvl8pPr indent="-304800" lvl="7" marL="3657600" rtl="0">
              <a:lnSpc>
                <a:spcPct val="100000"/>
              </a:lnSpc>
              <a:spcBef>
                <a:spcPts val="1000"/>
              </a:spcBef>
              <a:spcAft>
                <a:spcPts val="0"/>
              </a:spcAft>
              <a:buClr>
                <a:schemeClr val="lt2"/>
              </a:buClr>
              <a:buSzPts val="1200"/>
              <a:buFont typeface="Roboto"/>
              <a:buChar char="●"/>
              <a:defRPr sz="1200">
                <a:latin typeface="Roboto"/>
                <a:ea typeface="Roboto"/>
                <a:cs typeface="Roboto"/>
                <a:sym typeface="Roboto"/>
              </a:defRPr>
            </a:lvl8pPr>
            <a:lvl9pPr indent="-304800" lvl="8" marL="4114800" rtl="0">
              <a:lnSpc>
                <a:spcPct val="100000"/>
              </a:lnSpc>
              <a:spcBef>
                <a:spcPts val="1000"/>
              </a:spcBef>
              <a:spcAft>
                <a:spcPts val="1000"/>
              </a:spcAft>
              <a:buClr>
                <a:schemeClr val="lt2"/>
              </a:buClr>
              <a:buSzPts val="1200"/>
              <a:buFont typeface="Roboto"/>
              <a:buChar char="●"/>
              <a:defRPr sz="1200">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A7B17"/>
          </p15:clr>
        </p15:guide>
        <p15:guide id="2" pos="2880">
          <p15:clr>
            <a:srgbClr val="FA7B17"/>
          </p15:clr>
        </p15:guide>
        <p15:guide id="3" pos="5472">
          <p15:clr>
            <a:srgbClr val="FA7B17"/>
          </p15:clr>
        </p15:guide>
        <p15:guide id="4" orient="horz" pos="3096">
          <p15:clr>
            <a:srgbClr val="FA7B17"/>
          </p15:clr>
        </p15:guide>
        <p15:guide id="5" orient="horz" pos="144">
          <p15:clr>
            <a:srgbClr val="FA7B17"/>
          </p15:clr>
        </p15:guide>
        <p15:guide id="6" orient="horz" pos="717">
          <p15:clr>
            <a:srgbClr val="FA7B17"/>
          </p15:clr>
        </p15:guide>
        <p15:guide id="7" orient="horz" pos="647">
          <p15:clr>
            <a:srgbClr val="FA7B17"/>
          </p15:clr>
        </p15:guide>
        <p15:guide id="8" orient="horz" pos="787">
          <p15:clr>
            <a:srgbClr val="FA7B17"/>
          </p15:clr>
        </p15:guide>
        <p15:guide id="9" orient="horz" pos="2952">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p:cSld name="1_Transition 2">
    <p:bg>
      <p:bgPr>
        <a:solidFill>
          <a:srgbClr val="FFFFFF"/>
        </a:solidFill>
      </p:bgPr>
    </p:bg>
    <p:spTree>
      <p:nvGrpSpPr>
        <p:cNvPr id="63" name="Shape 63"/>
        <p:cNvGrpSpPr/>
        <p:nvPr/>
      </p:nvGrpSpPr>
      <p:grpSpPr>
        <a:xfrm>
          <a:off x="0" y="0"/>
          <a:ext cx="0" cy="0"/>
          <a:chOff x="0" y="0"/>
          <a:chExt cx="0" cy="0"/>
        </a:xfrm>
      </p:grpSpPr>
      <p:sp>
        <p:nvSpPr>
          <p:cNvPr id="64" name="Google Shape;64;p10"/>
          <p:cNvSpPr/>
          <p:nvPr/>
        </p:nvSpPr>
        <p:spPr>
          <a:xfrm>
            <a:off x="-3300" y="-6600"/>
            <a:ext cx="9144000" cy="4692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txBox="1"/>
          <p:nvPr>
            <p:ph type="title"/>
          </p:nvPr>
        </p:nvSpPr>
        <p:spPr>
          <a:xfrm>
            <a:off x="1828800" y="2097300"/>
            <a:ext cx="6858000" cy="948900"/>
          </a:xfrm>
          <a:prstGeom prst="rect">
            <a:avLst/>
          </a:prstGeom>
          <a:noFill/>
          <a:ln>
            <a:noFill/>
          </a:ln>
        </p:spPr>
        <p:txBody>
          <a:bodyPr anchorCtr="0" anchor="ctr" bIns="91425" lIns="91425" spcFirstLastPara="1" rIns="91425" wrap="square" tIns="91425">
            <a:normAutofit/>
          </a:bodyPr>
          <a:lstStyle>
            <a:lvl1pPr lvl="0" algn="r">
              <a:spcBef>
                <a:spcPts val="0"/>
              </a:spcBef>
              <a:spcAft>
                <a:spcPts val="0"/>
              </a:spcAft>
              <a:buClr>
                <a:srgbClr val="FFFFFF"/>
              </a:buClr>
              <a:buSzPts val="3200"/>
              <a:buFont typeface="Roboto"/>
              <a:buNone/>
              <a:defRPr sz="3200">
                <a:solidFill>
                  <a:srgbClr val="FFFFFF"/>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1620">
          <p15:clr>
            <a:srgbClr val="FA7B17"/>
          </p15:clr>
        </p15:guide>
        <p15:guide id="2" pos="1152">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1.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3539243" y="4839009"/>
            <a:ext cx="2065500" cy="207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Roboto"/>
              <a:buNone/>
            </a:pPr>
            <a:fld id="{00000000-1234-1234-1234-123412341234}" type="slidenum">
              <a:rPr b="0" i="0" lang="en" sz="600" u="none" cap="none" strike="noStrike">
                <a:solidFill>
                  <a:srgbClr val="8D99AE"/>
                </a:solidFill>
                <a:latin typeface="Roboto"/>
                <a:ea typeface="Roboto"/>
                <a:cs typeface="Roboto"/>
                <a:sym typeface="Roboto"/>
              </a:rPr>
              <a:t>‹#›</a:t>
            </a:fld>
            <a:endParaRPr b="0" i="0" sz="600" u="none" cap="none" strike="noStrike">
              <a:solidFill>
                <a:srgbClr val="8D99AE"/>
              </a:solidFill>
              <a:latin typeface="Roboto"/>
              <a:ea typeface="Roboto"/>
              <a:cs typeface="Roboto"/>
              <a:sym typeface="Roboto"/>
            </a:endParaRPr>
          </a:p>
        </p:txBody>
      </p:sp>
      <p:sp>
        <p:nvSpPr>
          <p:cNvPr id="7" name="Google Shape;7;p1"/>
          <p:cNvSpPr txBox="1"/>
          <p:nvPr/>
        </p:nvSpPr>
        <p:spPr>
          <a:xfrm>
            <a:off x="228602" y="4811109"/>
            <a:ext cx="2065500" cy="207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Roboto"/>
              <a:buNone/>
            </a:pPr>
            <a:r>
              <a:rPr lang="en" sz="600">
                <a:solidFill>
                  <a:schemeClr val="lt2"/>
                </a:solidFill>
                <a:latin typeface="Roboto"/>
                <a:ea typeface="Roboto"/>
                <a:cs typeface="Roboto"/>
                <a:sym typeface="Roboto"/>
              </a:rPr>
              <a:t>Ⓒ </a:t>
            </a:r>
            <a:r>
              <a:rPr b="0" i="0" lang="en" sz="600" u="none" cap="none" strike="noStrike">
                <a:solidFill>
                  <a:schemeClr val="lt2"/>
                </a:solidFill>
                <a:latin typeface="Roboto"/>
                <a:ea typeface="Roboto"/>
                <a:cs typeface="Roboto"/>
                <a:sym typeface="Roboto"/>
              </a:rPr>
              <a:t>ForAllSecure, </a:t>
            </a:r>
            <a:r>
              <a:rPr lang="en" sz="600">
                <a:solidFill>
                  <a:schemeClr val="lt2"/>
                </a:solidFill>
                <a:latin typeface="Roboto"/>
                <a:ea typeface="Roboto"/>
                <a:cs typeface="Roboto"/>
                <a:sym typeface="Roboto"/>
              </a:rPr>
              <a:t>Inc</a:t>
            </a:r>
            <a:endParaRPr b="0" i="0" sz="600" u="none" cap="none" strike="noStrike">
              <a:solidFill>
                <a:schemeClr val="lt2"/>
              </a:solidFill>
              <a:latin typeface="Roboto"/>
              <a:ea typeface="Roboto"/>
              <a:cs typeface="Roboto"/>
              <a:sym typeface="Roboto"/>
            </a:endParaRPr>
          </a:p>
        </p:txBody>
      </p:sp>
      <p:pic>
        <p:nvPicPr>
          <p:cNvPr id="8" name="Google Shape;8;p1"/>
          <p:cNvPicPr preferRelativeResize="0"/>
          <p:nvPr/>
        </p:nvPicPr>
        <p:blipFill rotWithShape="1">
          <a:blip r:embed="rId1">
            <a:alphaModFix/>
          </a:blip>
          <a:srcRect b="28149" l="0" r="0" t="20181"/>
          <a:stretch/>
        </p:blipFill>
        <p:spPr>
          <a:xfrm>
            <a:off x="8458924" y="4797150"/>
            <a:ext cx="455760" cy="235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144">
          <p15:clr>
            <a:srgbClr val="EA4335"/>
          </p15:clr>
        </p15:guide>
        <p15:guide id="3" orient="horz" pos="3096">
          <p15:clr>
            <a:srgbClr val="EA4335"/>
          </p15:clr>
        </p15:guide>
        <p15:guide id="4" orient="horz" pos="2952">
          <p15:clr>
            <a:srgbClr val="EA4335"/>
          </p15:clr>
        </p15:guide>
        <p15:guide id="5" pos="2880">
          <p15:clr>
            <a:srgbClr val="EA4335"/>
          </p15:clr>
        </p15:guide>
        <p15:guide id="6" pos="5472">
          <p15:clr>
            <a:srgbClr val="EA4335"/>
          </p15:clr>
        </p15:guide>
        <p15:guide id="7" orient="horz" pos="576">
          <p15:clr>
            <a:srgbClr val="EA4335"/>
          </p15:clr>
        </p15:guide>
        <p15:guide id="8" orient="horz" pos="504">
          <p15:clr>
            <a:srgbClr val="EA4335"/>
          </p15:clr>
        </p15:guide>
        <p15:guide id="9" orient="horz" pos="648">
          <p15:clr>
            <a:srgbClr val="EA4335"/>
          </p15:clr>
        </p15:guide>
        <p15:guide id="10" pos="5616">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 Id="rId3" Type="http://schemas.openxmlformats.org/officeDocument/2006/relationships/hyperlink" Target="https://dydbdnwi0qu.typeform.com/to/gyUrPXDM"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4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 Id="rId3" Type="http://schemas.openxmlformats.org/officeDocument/2006/relationships/image" Target="../media/image5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hyperlink" Target="https://github.com/mayhemheroes/hackathon-resources" TargetMode="Externa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https://discord.gg/8dxuvcnB" TargetMode="External"/><Relationship Id="rId4" Type="http://schemas.openxmlformats.org/officeDocument/2006/relationships/image" Target="../media/image29.png"/><Relationship Id="rId5"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hyperlink" Target="https://github.com/mayhemheroes/hackathon-resources/blob/main/lighttpd-example.md#lab-1b-run-with-the-mayhem-cli" TargetMode="Externa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6.png"/><Relationship Id="rId4" Type="http://schemas.openxmlformats.org/officeDocument/2006/relationships/image" Target="../media/image54.png"/><Relationship Id="rId5"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image" Target="../media/image40.png"/><Relationship Id="rId4" Type="http://schemas.openxmlformats.org/officeDocument/2006/relationships/hyperlink" Target="https://github.com/mayhemheroes/hackathon-resource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40.png"/><Relationship Id="rId4" Type="http://schemas.openxmlformats.org/officeDocument/2006/relationships/hyperlink" Target="https://github.com/mayhemheroes/hackathon-resourc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8.xml"/><Relationship Id="rId3" Type="http://schemas.openxmlformats.org/officeDocument/2006/relationships/image" Target="../media/image40.png"/><Relationship Id="rId4" Type="http://schemas.openxmlformats.org/officeDocument/2006/relationships/hyperlink" Target="https://github.com/mayhemheroes/hackathon-resource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4.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1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4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1.jp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hyperlink" Target="https://www.capgemini.com/es-es/wp-content/uploads/sites/16/2019/10/World-Quality-Report-2019-20.pdf"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 Id="rId3" Type="http://schemas.openxmlformats.org/officeDocument/2006/relationships/image" Target="../media/image40.png"/><Relationship Id="rId4" Type="http://schemas.openxmlformats.org/officeDocument/2006/relationships/hyperlink" Target="https://github.com/mayhemheroes/hackathon-resource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4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hyperlink" Target="https://dydbdnwi0qu.typeform.com/to/jZEKf0it"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2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 Id="rId3" Type="http://schemas.openxmlformats.org/officeDocument/2006/relationships/hyperlink" Target="http://github.com/mayhemheroes"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 Id="rId3" Type="http://schemas.openxmlformats.org/officeDocument/2006/relationships/image" Target="../media/image5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4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 Id="rId3" Type="http://schemas.openxmlformats.org/officeDocument/2006/relationships/image" Target="../media/image5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 Id="rId3" Type="http://schemas.openxmlformats.org/officeDocument/2006/relationships/image" Target="../media/image5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 Id="rId3" Type="http://schemas.openxmlformats.org/officeDocument/2006/relationships/image" Target="../media/image4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hyperlink" Target="https://github.com/google/oss-fuzz/tree/master/project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 Id="rId3" Type="http://schemas.openxmlformats.org/officeDocument/2006/relationships/hyperlink" Target="https://docs.google.com/spreadsheets/d/1cFwb9ZQMGRrZk8NxaGYX54Qdk3rN53ZW1k3SA36jyR8/edit?usp=sharing"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 Id="rId3" Type="http://schemas.openxmlformats.org/officeDocument/2006/relationships/hyperlink" Target="https://dydbdnwi0qu.typeform.com/to/l6MK0WJ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6"/>
          <p:cNvSpPr txBox="1"/>
          <p:nvPr>
            <p:ph idx="1" type="subTitle"/>
          </p:nvPr>
        </p:nvSpPr>
        <p:spPr>
          <a:xfrm>
            <a:off x="457300" y="2513400"/>
            <a:ext cx="8229600" cy="80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ASU Hackathon</a:t>
            </a:r>
            <a:endParaRPr/>
          </a:p>
        </p:txBody>
      </p:sp>
      <p:sp>
        <p:nvSpPr>
          <p:cNvPr id="121" name="Google Shape;121;p26"/>
          <p:cNvSpPr txBox="1"/>
          <p:nvPr>
            <p:ph type="title"/>
          </p:nvPr>
        </p:nvSpPr>
        <p:spPr>
          <a:xfrm>
            <a:off x="457200" y="1659975"/>
            <a:ext cx="8229600" cy="854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Mayhem Heroes Crash Course</a:t>
            </a:r>
            <a:endParaRPr/>
          </a:p>
        </p:txBody>
      </p:sp>
      <p:sp>
        <p:nvSpPr>
          <p:cNvPr id="122" name="Google Shape;122;p26"/>
          <p:cNvSpPr txBox="1"/>
          <p:nvPr>
            <p:ph idx="2" type="title"/>
          </p:nvPr>
        </p:nvSpPr>
        <p:spPr>
          <a:xfrm>
            <a:off x="457200" y="3310525"/>
            <a:ext cx="7772400" cy="514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Alex Brewer, </a:t>
            </a:r>
            <a:r>
              <a:rPr lang="en">
                <a:solidFill>
                  <a:schemeClr val="lt1"/>
                </a:solidFill>
              </a:rPr>
              <a:t>Technical Solutions Engineer</a:t>
            </a:r>
            <a:endParaRPr/>
          </a:p>
        </p:txBody>
      </p:sp>
      <p:sp>
        <p:nvSpPr>
          <p:cNvPr id="123" name="Google Shape;123;p26"/>
          <p:cNvSpPr txBox="1"/>
          <p:nvPr>
            <p:ph idx="3" type="title"/>
          </p:nvPr>
        </p:nvSpPr>
        <p:spPr>
          <a:xfrm>
            <a:off x="457200" y="3825325"/>
            <a:ext cx="4114800" cy="51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April 23rd,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p:nvPr/>
        </p:nvSpPr>
        <p:spPr>
          <a:xfrm>
            <a:off x="693800" y="-79950"/>
            <a:ext cx="497100" cy="5303400"/>
          </a:xfrm>
          <a:prstGeom prst="rect">
            <a:avLst/>
          </a:prstGeom>
          <a:solidFill>
            <a:srgbClr val="F93D3D">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a:off x="943825" y="378675"/>
            <a:ext cx="7743000" cy="437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txBox="1"/>
          <p:nvPr/>
        </p:nvSpPr>
        <p:spPr>
          <a:xfrm>
            <a:off x="1961125" y="1153800"/>
            <a:ext cx="4160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chemeClr val="lt1"/>
                </a:solidFill>
                <a:latin typeface="Roboto Black"/>
                <a:ea typeface="Roboto Black"/>
                <a:cs typeface="Roboto Black"/>
                <a:sym typeface="Roboto Black"/>
              </a:rPr>
              <a:t>Vision</a:t>
            </a:r>
            <a:endParaRPr sz="3400">
              <a:solidFill>
                <a:schemeClr val="lt1"/>
              </a:solidFill>
              <a:latin typeface="Roboto Black"/>
              <a:ea typeface="Roboto Black"/>
              <a:cs typeface="Roboto Black"/>
              <a:sym typeface="Roboto Black"/>
            </a:endParaRPr>
          </a:p>
        </p:txBody>
      </p:sp>
      <p:cxnSp>
        <p:nvCxnSpPr>
          <p:cNvPr id="307" name="Google Shape;307;p35"/>
          <p:cNvCxnSpPr>
            <a:endCxn id="306" idx="1"/>
          </p:cNvCxnSpPr>
          <p:nvPr/>
        </p:nvCxnSpPr>
        <p:spPr>
          <a:xfrm>
            <a:off x="1389025" y="1507800"/>
            <a:ext cx="572100" cy="0"/>
          </a:xfrm>
          <a:prstGeom prst="straightConnector1">
            <a:avLst/>
          </a:prstGeom>
          <a:noFill/>
          <a:ln cap="flat" cmpd="sng" w="38100">
            <a:solidFill>
              <a:schemeClr val="accent1"/>
            </a:solidFill>
            <a:prstDash val="solid"/>
            <a:round/>
            <a:headEnd len="med" w="med" type="none"/>
            <a:tailEnd len="med" w="med" type="none"/>
          </a:ln>
        </p:spPr>
      </p:cxnSp>
      <p:sp>
        <p:nvSpPr>
          <p:cNvPr id="308" name="Google Shape;308;p35"/>
          <p:cNvSpPr txBox="1"/>
          <p:nvPr/>
        </p:nvSpPr>
        <p:spPr>
          <a:xfrm>
            <a:off x="1961125" y="1770075"/>
            <a:ext cx="62157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oboto"/>
                <a:ea typeface="Roboto"/>
                <a:cs typeface="Roboto"/>
                <a:sym typeface="Roboto"/>
              </a:rPr>
              <a:t>A world where computers automatically test and protect the world’s software from exploitable bugs at speeds and scale faster than any attacker.</a:t>
            </a:r>
            <a:endParaRPr sz="1700">
              <a:solidFill>
                <a:schemeClr val="lt1"/>
              </a:solidFill>
              <a:latin typeface="Roboto"/>
              <a:ea typeface="Roboto"/>
              <a:cs typeface="Roboto"/>
              <a:sym typeface="Robot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125"/>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Mayhem Heroes Workflow</a:t>
            </a:r>
            <a:endParaRPr>
              <a:solidFill>
                <a:schemeClr val="dk1"/>
              </a:solidFill>
            </a:endParaRPr>
          </a:p>
          <a:p>
            <a:pPr indent="0" lvl="0" marL="0" rtl="0" algn="l">
              <a:spcBef>
                <a:spcPts val="0"/>
              </a:spcBef>
              <a:spcAft>
                <a:spcPts val="0"/>
              </a:spcAft>
              <a:buNone/>
            </a:pPr>
            <a:r>
              <a:t/>
            </a:r>
            <a:endParaRPr/>
          </a:p>
        </p:txBody>
      </p:sp>
      <p:sp>
        <p:nvSpPr>
          <p:cNvPr id="1379" name="Google Shape;1379;p125"/>
          <p:cNvSpPr txBox="1"/>
          <p:nvPr>
            <p:ph idx="1" type="body"/>
          </p:nvPr>
        </p:nvSpPr>
        <p:spPr>
          <a:xfrm>
            <a:off x="457200" y="914400"/>
            <a:ext cx="8458200" cy="3771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startAt="6"/>
            </a:pPr>
            <a:r>
              <a:rPr lang="en">
                <a:solidFill>
                  <a:schemeClr val="dk1"/>
                </a:solidFill>
              </a:rPr>
              <a:t>M</a:t>
            </a:r>
            <a:r>
              <a:rPr lang="en">
                <a:solidFill>
                  <a:schemeClr val="dk1"/>
                </a:solidFill>
              </a:rPr>
              <a:t>onitor the Mayhem integration under github.com/makesoftwaresafe. If the integration breaks, you’ll need to update your fork and submit a new PR.</a:t>
            </a:r>
            <a:endParaRPr>
              <a:solidFill>
                <a:schemeClr val="dk1"/>
              </a:solidFill>
            </a:endParaRPr>
          </a:p>
          <a:p>
            <a:pPr indent="0" lvl="0" marL="0" rtl="0" algn="l">
              <a:spcBef>
                <a:spcPts val="1000"/>
              </a:spcBef>
              <a:spcAft>
                <a:spcPts val="0"/>
              </a:spcAft>
              <a:buNone/>
            </a:pPr>
            <a:r>
              <a:t/>
            </a:r>
            <a:endParaRPr>
              <a:solidFill>
                <a:schemeClr val="dk1"/>
              </a:solidFill>
            </a:endParaRPr>
          </a:p>
          <a:p>
            <a:pPr indent="-317500" lvl="1" marL="914400" rtl="0" algn="l">
              <a:spcBef>
                <a:spcPts val="1000"/>
              </a:spcBef>
              <a:spcAft>
                <a:spcPts val="0"/>
              </a:spcAft>
              <a:buClr>
                <a:schemeClr val="dk1"/>
              </a:buClr>
              <a:buSzPts val="1400"/>
              <a:buAutoNum type="alphaLcPeriod"/>
            </a:pPr>
            <a:r>
              <a:rPr lang="en">
                <a:solidFill>
                  <a:schemeClr val="dk1"/>
                </a:solidFill>
              </a:rPr>
              <a:t>If after, 30 days your integration still works, now you’re eligible for $250!</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26"/>
          <p:cNvSpPr txBox="1"/>
          <p:nvPr>
            <p:ph type="title"/>
          </p:nvPr>
        </p:nvSpPr>
        <p:spPr>
          <a:xfrm>
            <a:off x="4572000" y="2743200"/>
            <a:ext cx="4114800" cy="4746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questions?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27"/>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Hackathon </a:t>
            </a:r>
            <a:r>
              <a:rPr lang="en"/>
              <a:t>Survey</a:t>
            </a:r>
            <a:endParaRPr/>
          </a:p>
        </p:txBody>
      </p:sp>
      <p:sp>
        <p:nvSpPr>
          <p:cNvPr id="1390" name="Google Shape;1390;p127"/>
          <p:cNvSpPr txBox="1"/>
          <p:nvPr>
            <p:ph idx="1" type="body"/>
          </p:nvPr>
        </p:nvSpPr>
        <p:spPr>
          <a:xfrm>
            <a:off x="460050" y="914400"/>
            <a:ext cx="8223900" cy="3437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Please take our hackathon survey!</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&lt; 5 minutes.</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u="sng">
                <a:solidFill>
                  <a:schemeClr val="hlink"/>
                </a:solidFill>
                <a:hlinkClick r:id="rId3"/>
              </a:rPr>
              <a:t>https://dydbdnwi0qu.typeform.com/to/gyUrPXDM</a:t>
            </a:r>
            <a:endParaRPr/>
          </a:p>
          <a:p>
            <a:pPr indent="-317500" lvl="1" marL="914400" rtl="0" algn="l">
              <a:spcBef>
                <a:spcPts val="0"/>
              </a:spcBef>
              <a:spcAft>
                <a:spcPts val="0"/>
              </a:spcAft>
              <a:buSzPts val="1400"/>
              <a:buChar char="●"/>
            </a:pPr>
            <a:r>
              <a:rPr lang="en"/>
              <a:t>Also in the hackathon-resources repo under useful links (Survey 2)</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28"/>
          <p:cNvSpPr txBox="1"/>
          <p:nvPr>
            <p:ph type="title"/>
          </p:nvPr>
        </p:nvSpPr>
        <p:spPr>
          <a:xfrm>
            <a:off x="4572000" y="2729375"/>
            <a:ext cx="4114800" cy="4746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thank you</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3" name="Shape 1403"/>
        <p:cNvGrpSpPr/>
        <p:nvPr/>
      </p:nvGrpSpPr>
      <p:grpSpPr>
        <a:xfrm>
          <a:off x="0" y="0"/>
          <a:ext cx="0" cy="0"/>
          <a:chOff x="0" y="0"/>
          <a:chExt cx="0" cy="0"/>
        </a:xfrm>
      </p:grpSpPr>
      <p:sp>
        <p:nvSpPr>
          <p:cNvPr id="1404" name="Google Shape;1404;p130"/>
          <p:cNvSpPr txBox="1"/>
          <p:nvPr>
            <p:ph idx="1" type="body"/>
          </p:nvPr>
        </p:nvSpPr>
        <p:spPr>
          <a:xfrm>
            <a:off x="457200" y="853050"/>
            <a:ext cx="8458200" cy="3437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Common build automation tool on Unix-like systems.</a:t>
            </a:r>
            <a:endParaRPr/>
          </a:p>
          <a:p>
            <a:pPr indent="0" lvl="0" marL="457200" rtl="0" algn="l">
              <a:spcBef>
                <a:spcPts val="1000"/>
              </a:spcBef>
              <a:spcAft>
                <a:spcPts val="0"/>
              </a:spcAft>
              <a:buNone/>
            </a:pPr>
            <a:r>
              <a:t/>
            </a:r>
            <a:endParaRPr/>
          </a:p>
          <a:p>
            <a:pPr indent="-330200" lvl="0" marL="457200" rtl="0" algn="l">
              <a:spcBef>
                <a:spcPts val="1000"/>
              </a:spcBef>
              <a:spcAft>
                <a:spcPts val="0"/>
              </a:spcAft>
              <a:buSzPts val="1600"/>
              <a:buChar char="●"/>
            </a:pPr>
            <a:r>
              <a:rPr lang="en"/>
              <a:t>Makefile</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Domain-specific language that describes how to build the executables, libraries, and object files.</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Modern C, C++ projects often need advanced features that Make doesn’t provide, so they use build systems that </a:t>
            </a:r>
            <a:r>
              <a:rPr b="1" i="1" lang="en"/>
              <a:t>generate</a:t>
            </a:r>
            <a:r>
              <a:rPr lang="en"/>
              <a:t> Makefiles.</a:t>
            </a:r>
            <a:endParaRPr/>
          </a:p>
        </p:txBody>
      </p:sp>
      <p:sp>
        <p:nvSpPr>
          <p:cNvPr id="1405" name="Google Shape;1405;p130"/>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Make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9" name="Shape 1409"/>
        <p:cNvGrpSpPr/>
        <p:nvPr/>
      </p:nvGrpSpPr>
      <p:grpSpPr>
        <a:xfrm>
          <a:off x="0" y="0"/>
          <a:ext cx="0" cy="0"/>
          <a:chOff x="0" y="0"/>
          <a:chExt cx="0" cy="0"/>
        </a:xfrm>
      </p:grpSpPr>
      <p:sp>
        <p:nvSpPr>
          <p:cNvPr id="1410" name="Google Shape;1410;p131"/>
          <p:cNvSpPr txBox="1"/>
          <p:nvPr>
            <p:ph idx="1" type="body"/>
          </p:nvPr>
        </p:nvSpPr>
        <p:spPr>
          <a:xfrm>
            <a:off x="4914900" y="853050"/>
            <a:ext cx="4000500" cy="3437400"/>
          </a:xfrm>
          <a:prstGeom prst="rect">
            <a:avLst/>
          </a:prstGeom>
        </p:spPr>
        <p:txBody>
          <a:bodyPr anchorCtr="0" anchor="t" bIns="91425" lIns="91425" spcFirstLastPara="1" rIns="91425" wrap="square" tIns="91425">
            <a:normAutofit fontScale="85000"/>
          </a:bodyPr>
          <a:lstStyle/>
          <a:p>
            <a:pPr indent="-314960" lvl="0" marL="457200" rtl="0" algn="l">
              <a:spcBef>
                <a:spcPts val="0"/>
              </a:spcBef>
              <a:spcAft>
                <a:spcPts val="0"/>
              </a:spcAft>
              <a:buSzPct val="100000"/>
              <a:buChar char="●"/>
            </a:pPr>
            <a:r>
              <a:rPr lang="en"/>
              <a:t>CMake is one of the build systems used by modern C or C++ projects.</a:t>
            </a:r>
            <a:endParaRPr/>
          </a:p>
          <a:p>
            <a:pPr indent="0" lvl="0" marL="0" rtl="0" algn="l">
              <a:spcBef>
                <a:spcPts val="1000"/>
              </a:spcBef>
              <a:spcAft>
                <a:spcPts val="0"/>
              </a:spcAft>
              <a:buNone/>
            </a:pPr>
            <a:r>
              <a:t/>
            </a:r>
            <a:endParaRPr/>
          </a:p>
          <a:p>
            <a:pPr indent="-314960" lvl="0" marL="457200" rtl="0" algn="l">
              <a:spcBef>
                <a:spcPts val="1000"/>
              </a:spcBef>
              <a:spcAft>
                <a:spcPts val="0"/>
              </a:spcAft>
              <a:buSzPct val="100000"/>
              <a:buChar char="●"/>
            </a:pPr>
            <a:r>
              <a:rPr lang="en">
                <a:solidFill>
                  <a:schemeClr val="dk1"/>
                </a:solidFill>
              </a:rPr>
              <a:t>CMake itself is a domain-specific language.</a:t>
            </a:r>
            <a:endParaRPr>
              <a:solidFill>
                <a:schemeClr val="dk1"/>
              </a:solidFill>
            </a:endParaRPr>
          </a:p>
          <a:p>
            <a:pPr indent="-304165" lvl="1" marL="914400" rtl="0" algn="l">
              <a:spcBef>
                <a:spcPts val="0"/>
              </a:spcBef>
              <a:spcAft>
                <a:spcPts val="0"/>
              </a:spcAft>
              <a:buSzPct val="100000"/>
              <a:buChar char="●"/>
            </a:pPr>
            <a:r>
              <a:rPr lang="en">
                <a:solidFill>
                  <a:schemeClr val="dk1"/>
                </a:solidFill>
              </a:rPr>
              <a:t>“Batteries included” - provides sensible defaults for C, C++.</a:t>
            </a:r>
            <a:endParaRPr>
              <a:solidFill>
                <a:schemeClr val="dk1"/>
              </a:solidFill>
            </a:endParaRPr>
          </a:p>
          <a:p>
            <a:pPr indent="-304165" lvl="1" marL="914400" rtl="0" algn="l">
              <a:spcBef>
                <a:spcPts val="0"/>
              </a:spcBef>
              <a:spcAft>
                <a:spcPts val="0"/>
              </a:spcAft>
              <a:buClr>
                <a:schemeClr val="dk1"/>
              </a:buClr>
              <a:buSzPct val="100000"/>
              <a:buChar char="●"/>
            </a:pPr>
            <a:r>
              <a:rPr lang="en">
                <a:solidFill>
                  <a:schemeClr val="dk1"/>
                </a:solidFill>
              </a:rPr>
              <a:t>Generally easier to use than Make alone.</a:t>
            </a:r>
            <a:endParaRPr>
              <a:solidFill>
                <a:schemeClr val="dk1"/>
              </a:solidFill>
            </a:endParaRPr>
          </a:p>
          <a:p>
            <a:pPr indent="0" lvl="0" marL="0" rtl="0" algn="l">
              <a:spcBef>
                <a:spcPts val="1000"/>
              </a:spcBef>
              <a:spcAft>
                <a:spcPts val="0"/>
              </a:spcAft>
              <a:buNone/>
            </a:pPr>
            <a:r>
              <a:t/>
            </a:r>
            <a:endParaRPr/>
          </a:p>
          <a:p>
            <a:pPr indent="-314960" lvl="0" marL="457200" rtl="0" algn="l">
              <a:spcBef>
                <a:spcPts val="1000"/>
              </a:spcBef>
              <a:spcAft>
                <a:spcPts val="0"/>
              </a:spcAft>
              <a:buSzPct val="100000"/>
              <a:buChar char="●"/>
            </a:pPr>
            <a:r>
              <a:rPr lang="en"/>
              <a:t>Generates Makefiles or IDE specific project files.</a:t>
            </a:r>
            <a:endParaRPr/>
          </a:p>
          <a:p>
            <a:pPr indent="0" lvl="0" marL="0" rtl="0" algn="l">
              <a:spcBef>
                <a:spcPts val="1000"/>
              </a:spcBef>
              <a:spcAft>
                <a:spcPts val="0"/>
              </a:spcAft>
              <a:buNone/>
            </a:pPr>
            <a:r>
              <a:t/>
            </a:r>
            <a:endParaRPr/>
          </a:p>
          <a:p>
            <a:pPr indent="-314960" lvl="0" marL="457200" rtl="0" algn="l">
              <a:spcBef>
                <a:spcPts val="1000"/>
              </a:spcBef>
              <a:spcAft>
                <a:spcPts val="0"/>
              </a:spcAft>
              <a:buSzPct val="100000"/>
              <a:buChar char="●"/>
            </a:pPr>
            <a:r>
              <a:rPr lang="en"/>
              <a:t>Generally easier to use than Make by itself.</a:t>
            </a:r>
            <a:endParaRPr/>
          </a:p>
        </p:txBody>
      </p:sp>
      <p:sp>
        <p:nvSpPr>
          <p:cNvPr id="1411" name="Google Shape;1411;p131"/>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CMake</a:t>
            </a:r>
            <a:endParaRPr/>
          </a:p>
        </p:txBody>
      </p:sp>
      <p:pic>
        <p:nvPicPr>
          <p:cNvPr id="1412" name="Google Shape;1412;p131"/>
          <p:cNvPicPr preferRelativeResize="0"/>
          <p:nvPr/>
        </p:nvPicPr>
        <p:blipFill>
          <a:blip r:embed="rId3">
            <a:alphaModFix/>
          </a:blip>
          <a:stretch>
            <a:fillRect/>
          </a:stretch>
        </p:blipFill>
        <p:spPr>
          <a:xfrm>
            <a:off x="1191025" y="1247375"/>
            <a:ext cx="2875750" cy="28757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6" name="Shape 1416"/>
        <p:cNvGrpSpPr/>
        <p:nvPr/>
      </p:nvGrpSpPr>
      <p:grpSpPr>
        <a:xfrm>
          <a:off x="0" y="0"/>
          <a:ext cx="0" cy="0"/>
          <a:chOff x="0" y="0"/>
          <a:chExt cx="0" cy="0"/>
        </a:xfrm>
      </p:grpSpPr>
      <p:sp>
        <p:nvSpPr>
          <p:cNvPr id="1417" name="Google Shape;1417;p132"/>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Mayhem + Docker Workflow</a:t>
            </a:r>
            <a:endParaRPr/>
          </a:p>
        </p:txBody>
      </p:sp>
      <p:pic>
        <p:nvPicPr>
          <p:cNvPr id="1418" name="Google Shape;1418;p132"/>
          <p:cNvPicPr preferRelativeResize="0"/>
          <p:nvPr/>
        </p:nvPicPr>
        <p:blipFill>
          <a:blip r:embed="rId3">
            <a:alphaModFix/>
          </a:blip>
          <a:stretch>
            <a:fillRect/>
          </a:stretch>
        </p:blipFill>
        <p:spPr>
          <a:xfrm>
            <a:off x="933950" y="876300"/>
            <a:ext cx="7444827" cy="38100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2" name="Shape 1422"/>
        <p:cNvGrpSpPr/>
        <p:nvPr/>
      </p:nvGrpSpPr>
      <p:grpSpPr>
        <a:xfrm>
          <a:off x="0" y="0"/>
          <a:ext cx="0" cy="0"/>
          <a:chOff x="0" y="0"/>
          <a:chExt cx="0" cy="0"/>
        </a:xfrm>
      </p:grpSpPr>
      <p:sp>
        <p:nvSpPr>
          <p:cNvPr id="1423" name="Google Shape;1423;p133"/>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Building Docker Images</a:t>
            </a:r>
            <a:endParaRPr/>
          </a:p>
        </p:txBody>
      </p:sp>
      <p:sp>
        <p:nvSpPr>
          <p:cNvPr id="1424" name="Google Shape;1424;p133"/>
          <p:cNvSpPr txBox="1"/>
          <p:nvPr>
            <p:ph idx="1" type="body"/>
          </p:nvPr>
        </p:nvSpPr>
        <p:spPr>
          <a:xfrm>
            <a:off x="457200" y="1248850"/>
            <a:ext cx="4000500" cy="3437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The instructions to build a Docker image are in a “Dockerfile”.</a:t>
            </a:r>
            <a:endParaRPr/>
          </a:p>
          <a:p>
            <a:pPr indent="0" lvl="0" marL="457200" rtl="0" algn="l">
              <a:spcBef>
                <a:spcPts val="1000"/>
              </a:spcBef>
              <a:spcAft>
                <a:spcPts val="0"/>
              </a:spcAft>
              <a:buNone/>
            </a:pPr>
            <a:r>
              <a:t/>
            </a:r>
            <a:endParaRPr/>
          </a:p>
          <a:p>
            <a:pPr indent="-330200" lvl="0" marL="457200" rtl="0" algn="l">
              <a:spcBef>
                <a:spcPts val="1000"/>
              </a:spcBef>
              <a:spcAft>
                <a:spcPts val="0"/>
              </a:spcAft>
              <a:buSzPts val="1600"/>
              <a:buChar char="●"/>
            </a:pPr>
            <a:r>
              <a:rPr lang="en"/>
              <a:t>Images are tagged an image name and version, usually in the form of.</a:t>
            </a:r>
            <a:br>
              <a:rPr lang="en"/>
            </a:br>
            <a:br>
              <a:rPr lang="en"/>
            </a:br>
            <a:r>
              <a:rPr lang="en"/>
              <a:t>&lt;Organization&gt;/&lt;Project&gt;:&lt;Version&gt;</a:t>
            </a:r>
            <a:endParaRPr/>
          </a:p>
          <a:p>
            <a:pPr indent="0" lvl="0" marL="457200" rtl="0" algn="l">
              <a:spcBef>
                <a:spcPts val="1000"/>
              </a:spcBef>
              <a:spcAft>
                <a:spcPts val="0"/>
              </a:spcAft>
              <a:buNone/>
            </a:pPr>
            <a:r>
              <a:t/>
            </a:r>
            <a:endParaRPr/>
          </a:p>
          <a:p>
            <a:pPr indent="-330200" lvl="0" marL="457200" rtl="0" algn="l">
              <a:spcBef>
                <a:spcPts val="1000"/>
              </a:spcBef>
              <a:spcAft>
                <a:spcPts val="0"/>
              </a:spcAft>
              <a:buSzPts val="1600"/>
              <a:buChar char="●"/>
            </a:pPr>
            <a:r>
              <a:rPr lang="en">
                <a:latin typeface="Roboto Mono"/>
                <a:ea typeface="Roboto Mono"/>
                <a:cs typeface="Roboto Mono"/>
                <a:sym typeface="Roboto Mono"/>
              </a:rPr>
              <a:t>“docker build …” </a:t>
            </a:r>
            <a:r>
              <a:rPr lang="en"/>
              <a:t>is used to build an image.</a:t>
            </a:r>
            <a:endParaRPr/>
          </a:p>
        </p:txBody>
      </p:sp>
      <p:sp>
        <p:nvSpPr>
          <p:cNvPr id="1425" name="Google Shape;1425;p133"/>
          <p:cNvSpPr txBox="1"/>
          <p:nvPr>
            <p:ph idx="2" type="body"/>
          </p:nvPr>
        </p:nvSpPr>
        <p:spPr>
          <a:xfrm>
            <a:off x="4686300" y="1248850"/>
            <a:ext cx="4006200" cy="34374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935"/>
              <a:buNone/>
            </a:pPr>
            <a:r>
              <a:rPr lang="en" sz="1060">
                <a:latin typeface="Roboto Mono"/>
                <a:ea typeface="Roboto Mono"/>
                <a:cs typeface="Roboto Mono"/>
                <a:sym typeface="Roboto Mono"/>
              </a:rPr>
              <a:t># Stage 1: Setup build environment:</a:t>
            </a:r>
            <a:endParaRPr sz="1060">
              <a:latin typeface="Roboto Mono"/>
              <a:ea typeface="Roboto Mono"/>
              <a:cs typeface="Roboto Mono"/>
              <a:sym typeface="Roboto Mono"/>
            </a:endParaRPr>
          </a:p>
          <a:p>
            <a:pPr indent="0" lvl="0" marL="0" rtl="0" algn="l">
              <a:lnSpc>
                <a:spcPct val="90000"/>
              </a:lnSpc>
              <a:spcBef>
                <a:spcPts val="1000"/>
              </a:spcBef>
              <a:spcAft>
                <a:spcPts val="0"/>
              </a:spcAft>
              <a:buSzPts val="935"/>
              <a:buNone/>
            </a:pPr>
            <a:r>
              <a:rPr lang="en" sz="1060">
                <a:latin typeface="Roboto Mono"/>
                <a:ea typeface="Roboto Mono"/>
                <a:cs typeface="Roboto Mono"/>
                <a:sym typeface="Roboto Mono"/>
              </a:rPr>
              <a:t>FROM ubuntu:20.04 as builder</a:t>
            </a:r>
            <a:endParaRPr sz="1060">
              <a:latin typeface="Roboto Mono"/>
              <a:ea typeface="Roboto Mono"/>
              <a:cs typeface="Roboto Mono"/>
              <a:sym typeface="Roboto Mono"/>
            </a:endParaRPr>
          </a:p>
          <a:p>
            <a:pPr indent="0" lvl="0" marL="0" rtl="0" algn="l">
              <a:lnSpc>
                <a:spcPct val="90000"/>
              </a:lnSpc>
              <a:spcBef>
                <a:spcPts val="1000"/>
              </a:spcBef>
              <a:spcAft>
                <a:spcPts val="0"/>
              </a:spcAft>
              <a:buSzPts val="935"/>
              <a:buNone/>
            </a:pPr>
            <a:r>
              <a:t/>
            </a:r>
            <a:endParaRPr sz="1060">
              <a:latin typeface="Roboto Mono"/>
              <a:ea typeface="Roboto Mono"/>
              <a:cs typeface="Roboto Mono"/>
              <a:sym typeface="Roboto Mono"/>
            </a:endParaRPr>
          </a:p>
          <a:p>
            <a:pPr indent="0" lvl="0" marL="0" rtl="0" algn="l">
              <a:lnSpc>
                <a:spcPct val="90000"/>
              </a:lnSpc>
              <a:spcBef>
                <a:spcPts val="1000"/>
              </a:spcBef>
              <a:spcAft>
                <a:spcPts val="0"/>
              </a:spcAft>
              <a:buSzPts val="935"/>
              <a:buNone/>
            </a:pPr>
            <a:r>
              <a:rPr lang="en" sz="1060">
                <a:latin typeface="Roboto Mono"/>
                <a:ea typeface="Roboto Mono"/>
                <a:cs typeface="Roboto Mono"/>
                <a:sym typeface="Roboto Mono"/>
              </a:rPr>
              <a:t>RUN apt-get update &amp;&amp; apt-get install -y gcc</a:t>
            </a:r>
            <a:endParaRPr sz="1060">
              <a:latin typeface="Roboto Mono"/>
              <a:ea typeface="Roboto Mono"/>
              <a:cs typeface="Roboto Mono"/>
              <a:sym typeface="Roboto Mono"/>
            </a:endParaRPr>
          </a:p>
          <a:p>
            <a:pPr indent="0" lvl="0" marL="0" rtl="0" algn="l">
              <a:lnSpc>
                <a:spcPct val="90000"/>
              </a:lnSpc>
              <a:spcBef>
                <a:spcPts val="1000"/>
              </a:spcBef>
              <a:spcAft>
                <a:spcPts val="0"/>
              </a:spcAft>
              <a:buSzPts val="935"/>
              <a:buNone/>
            </a:pPr>
            <a:r>
              <a:rPr lang="en" sz="1060">
                <a:latin typeface="Roboto Mono"/>
                <a:ea typeface="Roboto Mono"/>
                <a:cs typeface="Roboto Mono"/>
                <a:sym typeface="Roboto Mono"/>
              </a:rPr>
              <a:t>ADD fuzzme.c /</a:t>
            </a:r>
            <a:endParaRPr sz="1060">
              <a:latin typeface="Roboto Mono"/>
              <a:ea typeface="Roboto Mono"/>
              <a:cs typeface="Roboto Mono"/>
              <a:sym typeface="Roboto Mono"/>
            </a:endParaRPr>
          </a:p>
          <a:p>
            <a:pPr indent="0" lvl="0" marL="0" rtl="0" algn="l">
              <a:lnSpc>
                <a:spcPct val="90000"/>
              </a:lnSpc>
              <a:spcBef>
                <a:spcPts val="1000"/>
              </a:spcBef>
              <a:spcAft>
                <a:spcPts val="0"/>
              </a:spcAft>
              <a:buSzPts val="935"/>
              <a:buNone/>
            </a:pPr>
            <a:r>
              <a:rPr lang="en" sz="1060">
                <a:latin typeface="Roboto Mono"/>
                <a:ea typeface="Roboto Mono"/>
                <a:cs typeface="Roboto Mono"/>
                <a:sym typeface="Roboto Mono"/>
              </a:rPr>
              <a:t>RUN gcc fuzzme.c -o fuzzme</a:t>
            </a:r>
            <a:endParaRPr sz="1060">
              <a:latin typeface="Roboto Mono"/>
              <a:ea typeface="Roboto Mono"/>
              <a:cs typeface="Roboto Mono"/>
              <a:sym typeface="Roboto Mono"/>
            </a:endParaRPr>
          </a:p>
          <a:p>
            <a:pPr indent="0" lvl="0" marL="0" rtl="0" algn="l">
              <a:lnSpc>
                <a:spcPct val="90000"/>
              </a:lnSpc>
              <a:spcBef>
                <a:spcPts val="1000"/>
              </a:spcBef>
              <a:spcAft>
                <a:spcPts val="0"/>
              </a:spcAft>
              <a:buSzPts val="935"/>
              <a:buNone/>
            </a:pPr>
            <a:r>
              <a:t/>
            </a:r>
            <a:endParaRPr sz="1060">
              <a:latin typeface="Roboto Mono"/>
              <a:ea typeface="Roboto Mono"/>
              <a:cs typeface="Roboto Mono"/>
              <a:sym typeface="Roboto Mono"/>
            </a:endParaRPr>
          </a:p>
          <a:p>
            <a:pPr indent="0" lvl="0" marL="0" rtl="0" algn="l">
              <a:lnSpc>
                <a:spcPct val="90000"/>
              </a:lnSpc>
              <a:spcBef>
                <a:spcPts val="1000"/>
              </a:spcBef>
              <a:spcAft>
                <a:spcPts val="0"/>
              </a:spcAft>
              <a:buSzPts val="935"/>
              <a:buNone/>
            </a:pPr>
            <a:r>
              <a:rPr lang="en" sz="1060">
                <a:latin typeface="Roboto Mono"/>
                <a:ea typeface="Roboto Mono"/>
                <a:cs typeface="Roboto Mono"/>
                <a:sym typeface="Roboto Mono"/>
              </a:rPr>
              <a:t># Stage 2: Create final image.</a:t>
            </a:r>
            <a:endParaRPr sz="1060">
              <a:latin typeface="Roboto Mono"/>
              <a:ea typeface="Roboto Mono"/>
              <a:cs typeface="Roboto Mono"/>
              <a:sym typeface="Roboto Mono"/>
            </a:endParaRPr>
          </a:p>
          <a:p>
            <a:pPr indent="0" lvl="0" marL="0" rtl="0" algn="l">
              <a:lnSpc>
                <a:spcPct val="90000"/>
              </a:lnSpc>
              <a:spcBef>
                <a:spcPts val="1000"/>
              </a:spcBef>
              <a:spcAft>
                <a:spcPts val="0"/>
              </a:spcAft>
              <a:buSzPts val="935"/>
              <a:buNone/>
            </a:pPr>
            <a:r>
              <a:rPr lang="en" sz="1060">
                <a:latin typeface="Roboto Mono"/>
                <a:ea typeface="Roboto Mono"/>
                <a:cs typeface="Roboto Mono"/>
                <a:sym typeface="Roboto Mono"/>
              </a:rPr>
              <a:t>FROM ubuntu:20.04</a:t>
            </a:r>
            <a:endParaRPr sz="1060">
              <a:latin typeface="Roboto Mono"/>
              <a:ea typeface="Roboto Mono"/>
              <a:cs typeface="Roboto Mono"/>
              <a:sym typeface="Roboto Mono"/>
            </a:endParaRPr>
          </a:p>
          <a:p>
            <a:pPr indent="0" lvl="0" marL="0" rtl="0" algn="l">
              <a:lnSpc>
                <a:spcPct val="90000"/>
              </a:lnSpc>
              <a:spcBef>
                <a:spcPts val="1000"/>
              </a:spcBef>
              <a:spcAft>
                <a:spcPts val="1000"/>
              </a:spcAft>
              <a:buSzPts val="935"/>
              <a:buNone/>
            </a:pPr>
            <a:r>
              <a:rPr lang="en" sz="1060">
                <a:latin typeface="Roboto Mono"/>
                <a:ea typeface="Roboto Mono"/>
                <a:cs typeface="Roboto Mono"/>
                <a:sym typeface="Roboto Mono"/>
              </a:rPr>
              <a:t>COPY --from=builder /fuzzme /</a:t>
            </a:r>
            <a:endParaRPr sz="1060">
              <a:latin typeface="Roboto Mono"/>
              <a:ea typeface="Roboto Mono"/>
              <a:cs typeface="Roboto Mono"/>
              <a:sym typeface="Roboto Mon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9" name="Shape 1429"/>
        <p:cNvGrpSpPr/>
        <p:nvPr/>
      </p:nvGrpSpPr>
      <p:grpSpPr>
        <a:xfrm>
          <a:off x="0" y="0"/>
          <a:ext cx="0" cy="0"/>
          <a:chOff x="0" y="0"/>
          <a:chExt cx="0" cy="0"/>
        </a:xfrm>
      </p:grpSpPr>
      <p:sp>
        <p:nvSpPr>
          <p:cNvPr id="1430" name="Google Shape;1430;p134"/>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Containers!</a:t>
            </a:r>
            <a:endParaRPr/>
          </a:p>
        </p:txBody>
      </p:sp>
      <p:sp>
        <p:nvSpPr>
          <p:cNvPr id="1431" name="Google Shape;1431;p134"/>
          <p:cNvSpPr txBox="1"/>
          <p:nvPr>
            <p:ph idx="1" type="body"/>
          </p:nvPr>
        </p:nvSpPr>
        <p:spPr>
          <a:xfrm>
            <a:off x="457200" y="1248850"/>
            <a:ext cx="8223900" cy="3437400"/>
          </a:xfrm>
          <a:prstGeom prst="rect">
            <a:avLst/>
          </a:prstGeom>
        </p:spPr>
        <p:txBody>
          <a:bodyPr anchorCtr="0" anchor="t" bIns="91425" lIns="91425" spcFirstLastPara="1" rIns="91425" wrap="square" tIns="91425">
            <a:normAutofit fontScale="40000" lnSpcReduction="10000"/>
          </a:bodyPr>
          <a:lstStyle/>
          <a:p>
            <a:pPr indent="-311150" lvl="0" marL="457200" rtl="0" algn="l">
              <a:spcBef>
                <a:spcPts val="0"/>
              </a:spcBef>
              <a:spcAft>
                <a:spcPts val="0"/>
              </a:spcAft>
              <a:buSzPct val="100000"/>
              <a:buChar char="●"/>
            </a:pPr>
            <a:r>
              <a:rPr lang="en" sz="3250"/>
              <a:t>Run our targets in an isolated manner that also enables fast, repeatable testing.</a:t>
            </a:r>
            <a:endParaRPr sz="3250"/>
          </a:p>
          <a:p>
            <a:pPr indent="0" lvl="0" marL="457200" rtl="0" algn="l">
              <a:spcBef>
                <a:spcPts val="1000"/>
              </a:spcBef>
              <a:spcAft>
                <a:spcPts val="0"/>
              </a:spcAft>
              <a:buNone/>
            </a:pPr>
            <a:r>
              <a:t/>
            </a:r>
            <a:endParaRPr sz="3250"/>
          </a:p>
          <a:p>
            <a:pPr indent="-311150" lvl="0" marL="457200" rtl="0" algn="l">
              <a:spcBef>
                <a:spcPts val="1000"/>
              </a:spcBef>
              <a:spcAft>
                <a:spcPts val="0"/>
              </a:spcAft>
              <a:buSzPct val="100000"/>
              <a:buChar char="●"/>
            </a:pPr>
            <a:r>
              <a:rPr lang="en" sz="3250"/>
              <a:t>Package executables and with their dependencies.</a:t>
            </a:r>
            <a:endParaRPr sz="3250"/>
          </a:p>
          <a:p>
            <a:pPr indent="-311150" lvl="1" marL="914400" rtl="0" algn="l">
              <a:spcBef>
                <a:spcPts val="0"/>
              </a:spcBef>
              <a:spcAft>
                <a:spcPts val="0"/>
              </a:spcAft>
              <a:buSzPct val="100000"/>
              <a:buChar char="●"/>
            </a:pPr>
            <a:r>
              <a:rPr lang="en" sz="3250"/>
              <a:t>Mayhem needs access to both the executable and any dependencies to run the program.</a:t>
            </a:r>
            <a:endParaRPr sz="3250"/>
          </a:p>
          <a:p>
            <a:pPr indent="0" lvl="0" marL="457200" rtl="0" algn="l">
              <a:spcBef>
                <a:spcPts val="1000"/>
              </a:spcBef>
              <a:spcAft>
                <a:spcPts val="0"/>
              </a:spcAft>
              <a:buNone/>
            </a:pPr>
            <a:r>
              <a:t/>
            </a:r>
            <a:endParaRPr sz="3250"/>
          </a:p>
          <a:p>
            <a:pPr indent="-311150" lvl="0" marL="457200" rtl="0" algn="l">
              <a:spcBef>
                <a:spcPts val="1000"/>
              </a:spcBef>
              <a:spcAft>
                <a:spcPts val="0"/>
              </a:spcAft>
              <a:buSzPct val="100000"/>
              <a:buChar char="●"/>
            </a:pPr>
            <a:r>
              <a:rPr lang="en" sz="3250"/>
              <a:t>Isolate programs</a:t>
            </a:r>
            <a:endParaRPr sz="3250"/>
          </a:p>
          <a:p>
            <a:pPr indent="-311150" lvl="1" marL="914400" rtl="0" algn="l">
              <a:spcBef>
                <a:spcPts val="0"/>
              </a:spcBef>
              <a:spcAft>
                <a:spcPts val="0"/>
              </a:spcAft>
              <a:buSzPct val="100000"/>
              <a:buChar char="●"/>
            </a:pPr>
            <a:r>
              <a:rPr lang="en" sz="3250">
                <a:solidFill>
                  <a:schemeClr val="dk1"/>
                </a:solidFill>
              </a:rPr>
              <a:t>Need to prevent a misbehaving application from affecting the host.</a:t>
            </a:r>
            <a:endParaRPr sz="3250"/>
          </a:p>
          <a:p>
            <a:pPr indent="-311150" lvl="1" marL="914400" rtl="0" algn="l">
              <a:spcBef>
                <a:spcPts val="0"/>
              </a:spcBef>
              <a:spcAft>
                <a:spcPts val="0"/>
              </a:spcAft>
              <a:buSzPct val="100000"/>
              <a:buChar char="●"/>
            </a:pPr>
            <a:r>
              <a:rPr lang="en" sz="3250"/>
              <a:t>Launching and tearing down a VM is slow, even with snapshots.</a:t>
            </a:r>
            <a:endParaRPr sz="3250"/>
          </a:p>
          <a:p>
            <a:pPr indent="0" lvl="0" marL="457200" rtl="0" algn="l">
              <a:spcBef>
                <a:spcPts val="1000"/>
              </a:spcBef>
              <a:spcAft>
                <a:spcPts val="0"/>
              </a:spcAft>
              <a:buNone/>
            </a:pPr>
            <a:r>
              <a:t/>
            </a:r>
            <a:endParaRPr sz="3250"/>
          </a:p>
          <a:p>
            <a:pPr indent="-311150" lvl="0" marL="457200" rtl="0" algn="l">
              <a:spcBef>
                <a:spcPts val="1000"/>
              </a:spcBef>
              <a:spcAft>
                <a:spcPts val="0"/>
              </a:spcAft>
              <a:buSzPct val="100000"/>
              <a:buChar char="●"/>
            </a:pPr>
            <a:r>
              <a:rPr lang="en" sz="3250"/>
              <a:t>Run an application the same way across multiple machines.</a:t>
            </a:r>
            <a:endParaRPr sz="3250"/>
          </a:p>
          <a:p>
            <a:pPr indent="-311150" lvl="1" marL="914400" rtl="0" algn="l">
              <a:spcBef>
                <a:spcPts val="0"/>
              </a:spcBef>
              <a:spcAft>
                <a:spcPts val="0"/>
              </a:spcAft>
              <a:buSzPct val="100000"/>
              <a:buChar char="●"/>
            </a:pPr>
            <a:r>
              <a:rPr lang="en" sz="3250"/>
              <a:t>Results need to be easily reproducible.</a:t>
            </a:r>
            <a:endParaRPr sz="3250"/>
          </a:p>
          <a:p>
            <a:pPr indent="-311150" lvl="1" marL="914400" rtl="0" algn="l">
              <a:spcBef>
                <a:spcPts val="0"/>
              </a:spcBef>
              <a:spcAft>
                <a:spcPts val="0"/>
              </a:spcAft>
              <a:buSzPct val="100000"/>
              <a:buChar char="●"/>
            </a:pPr>
            <a:r>
              <a:rPr lang="en" sz="3250"/>
              <a:t>Need to prevent: “it works on my machine”.</a:t>
            </a:r>
            <a:endParaRPr sz="3250"/>
          </a:p>
          <a:p>
            <a:pPr indent="0" lvl="0" marL="0" rtl="0" algn="l">
              <a:spcBef>
                <a:spcPts val="1000"/>
              </a:spcBef>
              <a:spcAft>
                <a:spcPts val="10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6"/>
          <p:cNvSpPr txBox="1"/>
          <p:nvPr/>
        </p:nvSpPr>
        <p:spPr>
          <a:xfrm>
            <a:off x="1189350" y="806575"/>
            <a:ext cx="6765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Roboto"/>
                <a:ea typeface="Roboto"/>
                <a:cs typeface="Roboto"/>
                <a:sym typeface="Roboto"/>
              </a:rPr>
              <a:t>Suppose you managed a team of 3 humans looking for zero days</a:t>
            </a:r>
            <a:endParaRPr>
              <a:latin typeface="Roboto"/>
              <a:ea typeface="Roboto"/>
              <a:cs typeface="Roboto"/>
              <a:sym typeface="Roboto"/>
            </a:endParaRPr>
          </a:p>
        </p:txBody>
      </p:sp>
      <p:cxnSp>
        <p:nvCxnSpPr>
          <p:cNvPr id="314" name="Google Shape;314;p36"/>
          <p:cNvCxnSpPr/>
          <p:nvPr/>
        </p:nvCxnSpPr>
        <p:spPr>
          <a:xfrm>
            <a:off x="1777950" y="799875"/>
            <a:ext cx="5588100" cy="0"/>
          </a:xfrm>
          <a:prstGeom prst="straightConnector1">
            <a:avLst/>
          </a:prstGeom>
          <a:noFill/>
          <a:ln cap="flat" cmpd="sng" w="28575">
            <a:solidFill>
              <a:srgbClr val="F93D3D"/>
            </a:solidFill>
            <a:prstDash val="solid"/>
            <a:round/>
            <a:headEnd len="med" w="med" type="none"/>
            <a:tailEnd len="med" w="med" type="none"/>
          </a:ln>
        </p:spPr>
      </p:cxnSp>
      <p:sp>
        <p:nvSpPr>
          <p:cNvPr id="315" name="Google Shape;315;p36"/>
          <p:cNvSpPr txBox="1"/>
          <p:nvPr/>
        </p:nvSpPr>
        <p:spPr>
          <a:xfrm>
            <a:off x="1280602" y="206275"/>
            <a:ext cx="6765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latin typeface="Roboto"/>
                <a:ea typeface="Roboto"/>
                <a:cs typeface="Roboto"/>
                <a:sym typeface="Roboto"/>
              </a:rPr>
              <a:t>Making It Autonomous</a:t>
            </a:r>
            <a:endParaRPr b="1" sz="2700">
              <a:solidFill>
                <a:srgbClr val="000000"/>
              </a:solidFill>
              <a:latin typeface="Roboto"/>
              <a:ea typeface="Roboto"/>
              <a:cs typeface="Roboto"/>
              <a:sym typeface="Roboto"/>
            </a:endParaRPr>
          </a:p>
        </p:txBody>
      </p:sp>
      <p:pic>
        <p:nvPicPr>
          <p:cNvPr id="316" name="Google Shape;316;p36"/>
          <p:cNvPicPr preferRelativeResize="0"/>
          <p:nvPr/>
        </p:nvPicPr>
        <p:blipFill rotWithShape="1">
          <a:blip r:embed="rId3">
            <a:alphaModFix/>
          </a:blip>
          <a:srcRect b="39859" l="44420" r="26322" t="8455"/>
          <a:stretch/>
        </p:blipFill>
        <p:spPr>
          <a:xfrm>
            <a:off x="2161600" y="1459775"/>
            <a:ext cx="648199" cy="763408"/>
          </a:xfrm>
          <a:prstGeom prst="rect">
            <a:avLst/>
          </a:prstGeom>
          <a:noFill/>
          <a:ln>
            <a:noFill/>
          </a:ln>
        </p:spPr>
      </p:pic>
      <p:pic>
        <p:nvPicPr>
          <p:cNvPr id="317" name="Google Shape;317;p36"/>
          <p:cNvPicPr preferRelativeResize="0"/>
          <p:nvPr/>
        </p:nvPicPr>
        <p:blipFill rotWithShape="1">
          <a:blip r:embed="rId3">
            <a:alphaModFix/>
          </a:blip>
          <a:srcRect b="39859" l="44420" r="26322" t="8455"/>
          <a:stretch/>
        </p:blipFill>
        <p:spPr>
          <a:xfrm>
            <a:off x="4027700" y="1459775"/>
            <a:ext cx="648199" cy="763408"/>
          </a:xfrm>
          <a:prstGeom prst="rect">
            <a:avLst/>
          </a:prstGeom>
          <a:noFill/>
          <a:ln>
            <a:noFill/>
          </a:ln>
        </p:spPr>
      </p:pic>
      <p:pic>
        <p:nvPicPr>
          <p:cNvPr id="318" name="Google Shape;318;p36"/>
          <p:cNvPicPr preferRelativeResize="0"/>
          <p:nvPr/>
        </p:nvPicPr>
        <p:blipFill rotWithShape="1">
          <a:blip r:embed="rId3">
            <a:alphaModFix/>
          </a:blip>
          <a:srcRect b="39859" l="44420" r="26322" t="8455"/>
          <a:stretch/>
        </p:blipFill>
        <p:spPr>
          <a:xfrm>
            <a:off x="6008900" y="1459775"/>
            <a:ext cx="648199" cy="763408"/>
          </a:xfrm>
          <a:prstGeom prst="rect">
            <a:avLst/>
          </a:prstGeom>
          <a:noFill/>
          <a:ln>
            <a:noFill/>
          </a:ln>
        </p:spPr>
      </p:pic>
      <p:sp>
        <p:nvSpPr>
          <p:cNvPr id="319" name="Google Shape;319;p36"/>
          <p:cNvSpPr txBox="1"/>
          <p:nvPr/>
        </p:nvSpPr>
        <p:spPr>
          <a:xfrm>
            <a:off x="3044950" y="2445275"/>
            <a:ext cx="3781500" cy="2185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Font typeface="Roboto"/>
              <a:buAutoNum type="arabicPeriod"/>
            </a:pPr>
            <a:r>
              <a:rPr b="1" lang="en" sz="1300">
                <a:latin typeface="Roboto"/>
                <a:ea typeface="Roboto"/>
                <a:cs typeface="Roboto"/>
                <a:sym typeface="Roboto"/>
              </a:rPr>
              <a:t>Work on the same app</a:t>
            </a:r>
            <a:endParaRPr b="1" sz="1300">
              <a:latin typeface="Roboto"/>
              <a:ea typeface="Roboto"/>
              <a:cs typeface="Roboto"/>
              <a:sym typeface="Roboto"/>
            </a:endParaRPr>
          </a:p>
          <a:p>
            <a:pPr indent="-311150" lvl="1" marL="914400" rtl="0" algn="l">
              <a:spcBef>
                <a:spcPts val="0"/>
              </a:spcBef>
              <a:spcAft>
                <a:spcPts val="0"/>
              </a:spcAft>
              <a:buSzPts val="1300"/>
              <a:buFont typeface="Roboto Light"/>
              <a:buChar char="➢"/>
            </a:pPr>
            <a:r>
              <a:rPr lang="en" sz="1300">
                <a:latin typeface="Roboto Light"/>
                <a:ea typeface="Roboto Light"/>
                <a:cs typeface="Roboto Light"/>
                <a:sym typeface="Roboto Light"/>
              </a:rPr>
              <a:t>Software registry w/ docker</a:t>
            </a:r>
            <a:endParaRPr sz="1300">
              <a:latin typeface="Roboto Light"/>
              <a:ea typeface="Roboto Light"/>
              <a:cs typeface="Roboto Light"/>
              <a:sym typeface="Roboto Light"/>
            </a:endParaRPr>
          </a:p>
          <a:p>
            <a:pPr indent="-311150" lvl="0" marL="457200" rtl="0" algn="l">
              <a:spcBef>
                <a:spcPts val="0"/>
              </a:spcBef>
              <a:spcAft>
                <a:spcPts val="0"/>
              </a:spcAft>
              <a:buClr>
                <a:schemeClr val="accent1"/>
              </a:buClr>
              <a:buSzPts val="1300"/>
              <a:buFont typeface="Roboto"/>
              <a:buAutoNum type="arabicPeriod"/>
            </a:pPr>
            <a:r>
              <a:rPr b="1" lang="en" sz="1300">
                <a:latin typeface="Roboto"/>
                <a:ea typeface="Roboto"/>
                <a:cs typeface="Roboto"/>
                <a:sym typeface="Roboto"/>
              </a:rPr>
              <a:t>Run the app the same way</a:t>
            </a:r>
            <a:endParaRPr b="1" sz="1300">
              <a:latin typeface="Roboto"/>
              <a:ea typeface="Roboto"/>
              <a:cs typeface="Roboto"/>
              <a:sym typeface="Roboto"/>
            </a:endParaRPr>
          </a:p>
          <a:p>
            <a:pPr indent="-311150" lvl="1" marL="914400" rtl="0" algn="l">
              <a:spcBef>
                <a:spcPts val="0"/>
              </a:spcBef>
              <a:spcAft>
                <a:spcPts val="0"/>
              </a:spcAft>
              <a:buSzPts val="1300"/>
              <a:buFont typeface="Roboto Light"/>
              <a:buChar char="➢"/>
            </a:pPr>
            <a:r>
              <a:rPr lang="en" sz="1300">
                <a:latin typeface="Roboto Light"/>
                <a:ea typeface="Roboto Light"/>
                <a:cs typeface="Roboto Light"/>
                <a:sym typeface="Roboto Light"/>
              </a:rPr>
              <a:t>Mayhemfile</a:t>
            </a:r>
            <a:endParaRPr sz="1300">
              <a:latin typeface="Roboto Light"/>
              <a:ea typeface="Roboto Light"/>
              <a:cs typeface="Roboto Light"/>
              <a:sym typeface="Roboto Light"/>
            </a:endParaRPr>
          </a:p>
          <a:p>
            <a:pPr indent="-311150" lvl="0" marL="457200" rtl="0" algn="l">
              <a:spcBef>
                <a:spcPts val="0"/>
              </a:spcBef>
              <a:spcAft>
                <a:spcPts val="0"/>
              </a:spcAft>
              <a:buClr>
                <a:schemeClr val="accent1"/>
              </a:buClr>
              <a:buSzPts val="1300"/>
              <a:buFont typeface="Roboto"/>
              <a:buAutoNum type="arabicPeriod"/>
            </a:pPr>
            <a:r>
              <a:rPr b="1" lang="en" sz="1300">
                <a:latin typeface="Roboto"/>
                <a:ea typeface="Roboto"/>
                <a:cs typeface="Roboto"/>
                <a:sym typeface="Roboto"/>
              </a:rPr>
              <a:t>Share work and reproduce results</a:t>
            </a:r>
            <a:endParaRPr b="1" sz="1300">
              <a:latin typeface="Roboto"/>
              <a:ea typeface="Roboto"/>
              <a:cs typeface="Roboto"/>
              <a:sym typeface="Roboto"/>
            </a:endParaRPr>
          </a:p>
          <a:p>
            <a:pPr indent="-311150" lvl="1" marL="914400" rtl="0" algn="l">
              <a:spcBef>
                <a:spcPts val="0"/>
              </a:spcBef>
              <a:spcAft>
                <a:spcPts val="0"/>
              </a:spcAft>
              <a:buSzPts val="1300"/>
              <a:buFont typeface="Roboto Light"/>
              <a:buChar char="➢"/>
            </a:pPr>
            <a:r>
              <a:rPr lang="en" sz="1300">
                <a:latin typeface="Roboto Light"/>
                <a:ea typeface="Roboto Light"/>
                <a:cs typeface="Roboto Light"/>
                <a:sym typeface="Roboto Light"/>
              </a:rPr>
              <a:t>Results test corpus</a:t>
            </a:r>
            <a:endParaRPr sz="1300">
              <a:latin typeface="Roboto Light"/>
              <a:ea typeface="Roboto Light"/>
              <a:cs typeface="Roboto Light"/>
              <a:sym typeface="Roboto Light"/>
            </a:endParaRPr>
          </a:p>
          <a:p>
            <a:pPr indent="-311150" lvl="0" marL="457200" rtl="0" algn="l">
              <a:spcBef>
                <a:spcPts val="0"/>
              </a:spcBef>
              <a:spcAft>
                <a:spcPts val="0"/>
              </a:spcAft>
              <a:buClr>
                <a:schemeClr val="accent1"/>
              </a:buClr>
              <a:buSzPts val="1300"/>
              <a:buFont typeface="Roboto"/>
              <a:buAutoNum type="arabicPeriod"/>
            </a:pPr>
            <a:r>
              <a:rPr b="1" lang="en" sz="1300">
                <a:latin typeface="Roboto"/>
                <a:ea typeface="Roboto"/>
                <a:cs typeface="Roboto"/>
                <a:sym typeface="Roboto"/>
              </a:rPr>
              <a:t>Focus on a particular part of app</a:t>
            </a:r>
            <a:endParaRPr b="1" sz="1300">
              <a:latin typeface="Roboto"/>
              <a:ea typeface="Roboto"/>
              <a:cs typeface="Roboto"/>
              <a:sym typeface="Roboto"/>
            </a:endParaRPr>
          </a:p>
          <a:p>
            <a:pPr indent="-311150" lvl="1" marL="914400" rtl="0" algn="l">
              <a:spcBef>
                <a:spcPts val="0"/>
              </a:spcBef>
              <a:spcAft>
                <a:spcPts val="0"/>
              </a:spcAft>
              <a:buSzPts val="1300"/>
              <a:buFont typeface="Roboto Light"/>
              <a:buChar char="➢"/>
            </a:pPr>
            <a:r>
              <a:rPr lang="en" sz="1300">
                <a:latin typeface="Roboto Light"/>
                <a:ea typeface="Roboto Light"/>
                <a:cs typeface="Roboto Light"/>
                <a:sym typeface="Roboto Light"/>
              </a:rPr>
              <a:t>Harnessing</a:t>
            </a:r>
            <a:endParaRPr sz="1300">
              <a:latin typeface="Roboto Light"/>
              <a:ea typeface="Roboto Light"/>
              <a:cs typeface="Roboto Light"/>
              <a:sym typeface="Roboto Light"/>
            </a:endParaRPr>
          </a:p>
          <a:p>
            <a:pPr indent="-311150" lvl="0" marL="457200" rtl="0" algn="l">
              <a:spcBef>
                <a:spcPts val="0"/>
              </a:spcBef>
              <a:spcAft>
                <a:spcPts val="0"/>
              </a:spcAft>
              <a:buClr>
                <a:schemeClr val="accent1"/>
              </a:buClr>
              <a:buSzPts val="1300"/>
              <a:buFont typeface="Roboto"/>
              <a:buAutoNum type="arabicPeriod"/>
            </a:pPr>
            <a:r>
              <a:rPr b="1" lang="en" sz="1300">
                <a:latin typeface="Roboto"/>
                <a:ea typeface="Roboto"/>
                <a:cs typeface="Roboto"/>
                <a:sym typeface="Roboto"/>
              </a:rPr>
              <a:t>Work intelligently</a:t>
            </a:r>
            <a:endParaRPr b="1" sz="1300">
              <a:latin typeface="Roboto"/>
              <a:ea typeface="Roboto"/>
              <a:cs typeface="Roboto"/>
              <a:sym typeface="Roboto"/>
            </a:endParaRPr>
          </a:p>
          <a:p>
            <a:pPr indent="-311150" lvl="1" marL="914400" rtl="0" algn="l">
              <a:spcBef>
                <a:spcPts val="0"/>
              </a:spcBef>
              <a:spcAft>
                <a:spcPts val="0"/>
              </a:spcAft>
              <a:buSzPts val="1300"/>
              <a:buFont typeface="Roboto Light"/>
              <a:buChar char="➢"/>
            </a:pPr>
            <a:r>
              <a:rPr lang="en" sz="1300">
                <a:latin typeface="Roboto Light"/>
                <a:ea typeface="Roboto Light"/>
                <a:cs typeface="Roboto Light"/>
                <a:sym typeface="Roboto Light"/>
              </a:rPr>
              <a:t>Advanced algorithms</a:t>
            </a:r>
            <a:endParaRPr sz="1300">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p:nvPr/>
        </p:nvSpPr>
        <p:spPr>
          <a:xfrm>
            <a:off x="4163625" y="1197394"/>
            <a:ext cx="2288250" cy="2575746"/>
          </a:xfrm>
          <a:custGeom>
            <a:rect b="b" l="l" r="r" t="t"/>
            <a:pathLst>
              <a:path extrusionOk="0" h="21600" w="21600">
                <a:moveTo>
                  <a:pt x="10800" y="0"/>
                </a:moveTo>
                <a:lnTo>
                  <a:pt x="21600" y="21600"/>
                </a:lnTo>
                <a:lnTo>
                  <a:pt x="0" y="21600"/>
                </a:lnTo>
                <a:close/>
              </a:path>
            </a:pathLst>
          </a:custGeom>
          <a:solidFill>
            <a:srgbClr val="4472C4">
              <a:alpha val="89410"/>
            </a:srgbClr>
          </a:solidFill>
          <a:ln>
            <a:noFill/>
          </a:ln>
        </p:spPr>
      </p:sp>
      <p:sp>
        <p:nvSpPr>
          <p:cNvPr id="325" name="Google Shape;325;p37"/>
          <p:cNvSpPr/>
          <p:nvPr/>
        </p:nvSpPr>
        <p:spPr>
          <a:xfrm>
            <a:off x="5062772" y="1318369"/>
            <a:ext cx="1300320" cy="2393172"/>
          </a:xfrm>
          <a:custGeom>
            <a:rect b="b" l="l" r="r" t="t"/>
            <a:pathLst>
              <a:path extrusionOk="0" h="21600" w="21600">
                <a:moveTo>
                  <a:pt x="4117" y="0"/>
                </a:moveTo>
                <a:lnTo>
                  <a:pt x="0" y="5087"/>
                </a:lnTo>
                <a:lnTo>
                  <a:pt x="12977" y="21600"/>
                </a:lnTo>
                <a:lnTo>
                  <a:pt x="21600" y="21600"/>
                </a:lnTo>
                <a:lnTo>
                  <a:pt x="4117" y="0"/>
                </a:lnTo>
                <a:close/>
              </a:path>
            </a:pathLst>
          </a:custGeom>
          <a:noFill/>
          <a:ln cap="flat" cmpd="sng" w="38150">
            <a:solidFill>
              <a:srgbClr val="FFFFFF"/>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326" name="Google Shape;326;p37"/>
          <p:cNvSpPr/>
          <p:nvPr/>
        </p:nvSpPr>
        <p:spPr>
          <a:xfrm>
            <a:off x="6521063" y="1340002"/>
            <a:ext cx="2394600" cy="952500"/>
          </a:xfrm>
          <a:prstGeom prst="rect">
            <a:avLst/>
          </a:prstGeom>
          <a:noFill/>
          <a:ln>
            <a:noFill/>
          </a:ln>
        </p:spPr>
        <p:txBody>
          <a:bodyPr anchorCtr="0" anchor="t" bIns="19025" lIns="19025" spcFirstLastPara="1" rIns="19025" wrap="square" tIns="19025">
            <a:noAutofit/>
          </a:bodyPr>
          <a:lstStyle/>
          <a:p>
            <a:pPr indent="0" lvl="0" marL="0" marR="0" rtl="0" algn="l">
              <a:spcBef>
                <a:spcPts val="0"/>
              </a:spcBef>
              <a:spcAft>
                <a:spcPts val="0"/>
              </a:spcAft>
              <a:buNone/>
            </a:pPr>
            <a:r>
              <a:rPr b="1" lang="en" sz="2100">
                <a:solidFill>
                  <a:schemeClr val="accent1"/>
                </a:solidFill>
                <a:latin typeface="Roboto"/>
                <a:ea typeface="Roboto"/>
                <a:cs typeface="Roboto"/>
                <a:sym typeface="Roboto"/>
              </a:rPr>
              <a:t>Symbolic Execution</a:t>
            </a:r>
            <a:endParaRPr sz="2100">
              <a:solidFill>
                <a:schemeClr val="accent1"/>
              </a:solidFill>
              <a:latin typeface="Roboto"/>
              <a:ea typeface="Roboto"/>
              <a:cs typeface="Roboto"/>
              <a:sym typeface="Roboto"/>
            </a:endParaRPr>
          </a:p>
          <a:p>
            <a:pPr indent="0" lvl="0" marL="0" marR="0" rtl="0" algn="l">
              <a:lnSpc>
                <a:spcPct val="100000"/>
              </a:lnSpc>
              <a:spcBef>
                <a:spcPts val="0"/>
              </a:spcBef>
              <a:spcAft>
                <a:spcPts val="0"/>
              </a:spcAft>
              <a:buNone/>
            </a:pPr>
            <a:r>
              <a:rPr lang="en" sz="1200">
                <a:solidFill>
                  <a:srgbClr val="3C4043"/>
                </a:solidFill>
                <a:highlight>
                  <a:srgbClr val="FFFFFF"/>
                </a:highlight>
                <a:latin typeface="Roboto"/>
                <a:ea typeface="Roboto"/>
                <a:cs typeface="Roboto"/>
                <a:sym typeface="Roboto"/>
              </a:rPr>
              <a:t>Models code as mathematical equations, and then solves them to come up with inputs</a:t>
            </a:r>
            <a:r>
              <a:rPr lang="en" sz="1200">
                <a:solidFill>
                  <a:srgbClr val="46474B"/>
                </a:solidFill>
                <a:latin typeface="Roboto"/>
                <a:ea typeface="Roboto"/>
                <a:cs typeface="Roboto"/>
                <a:sym typeface="Roboto"/>
              </a:rPr>
              <a:t>: </a:t>
            </a:r>
            <a:endParaRPr sz="1200">
              <a:solidFill>
                <a:schemeClr val="dk1"/>
              </a:solidFill>
              <a:latin typeface="Roboto"/>
              <a:ea typeface="Roboto"/>
              <a:cs typeface="Roboto"/>
              <a:sym typeface="Roboto"/>
            </a:endParaRPr>
          </a:p>
        </p:txBody>
      </p:sp>
      <p:sp>
        <p:nvSpPr>
          <p:cNvPr id="327" name="Google Shape;327;p37"/>
          <p:cNvSpPr/>
          <p:nvPr/>
        </p:nvSpPr>
        <p:spPr>
          <a:xfrm>
            <a:off x="652613" y="1414500"/>
            <a:ext cx="2053800" cy="952500"/>
          </a:xfrm>
          <a:prstGeom prst="rect">
            <a:avLst/>
          </a:prstGeom>
          <a:noFill/>
          <a:ln>
            <a:noFill/>
          </a:ln>
        </p:spPr>
        <p:txBody>
          <a:bodyPr anchorCtr="0" anchor="t" bIns="19025" lIns="19025" spcFirstLastPara="1" rIns="19025" wrap="square" tIns="19025">
            <a:noAutofit/>
          </a:bodyPr>
          <a:lstStyle/>
          <a:p>
            <a:pPr indent="0" lvl="0" marL="0" marR="0" rtl="0" algn="just">
              <a:spcBef>
                <a:spcPts val="0"/>
              </a:spcBef>
              <a:spcAft>
                <a:spcPts val="0"/>
              </a:spcAft>
              <a:buNone/>
            </a:pPr>
            <a:r>
              <a:rPr b="1" lang="en" sz="2100">
                <a:solidFill>
                  <a:srgbClr val="62737B"/>
                </a:solidFill>
                <a:latin typeface="Roboto"/>
                <a:ea typeface="Roboto"/>
                <a:cs typeface="Roboto"/>
                <a:sym typeface="Roboto"/>
              </a:rPr>
              <a:t>Guided Fuzzing</a:t>
            </a:r>
            <a:endParaRPr sz="2100">
              <a:solidFill>
                <a:srgbClr val="62737B"/>
              </a:solidFill>
              <a:latin typeface="Roboto"/>
              <a:ea typeface="Roboto"/>
              <a:cs typeface="Roboto"/>
              <a:sym typeface="Roboto"/>
            </a:endParaRPr>
          </a:p>
          <a:p>
            <a:pPr indent="0" lvl="0" marL="0" marR="0" rtl="0" algn="l">
              <a:lnSpc>
                <a:spcPct val="100000"/>
              </a:lnSpc>
              <a:spcBef>
                <a:spcPts val="0"/>
              </a:spcBef>
              <a:spcAft>
                <a:spcPts val="0"/>
              </a:spcAft>
              <a:buNone/>
            </a:pPr>
            <a:r>
              <a:rPr lang="en" sz="1200">
                <a:solidFill>
                  <a:srgbClr val="46474B"/>
                </a:solidFill>
                <a:latin typeface="Roboto"/>
                <a:ea typeface="Roboto"/>
                <a:cs typeface="Roboto"/>
                <a:sym typeface="Roboto"/>
              </a:rPr>
              <a:t>Uses sample inputs and target feedback to generate new test cases on-the-fly:</a:t>
            </a:r>
            <a:endParaRPr sz="1200">
              <a:solidFill>
                <a:srgbClr val="46474B"/>
              </a:solidFill>
              <a:latin typeface="Roboto"/>
              <a:ea typeface="Roboto"/>
              <a:cs typeface="Roboto"/>
              <a:sym typeface="Roboto"/>
            </a:endParaRPr>
          </a:p>
          <a:p>
            <a:pPr indent="0" lvl="0" marL="0" marR="0" rtl="0" algn="just">
              <a:lnSpc>
                <a:spcPct val="100000"/>
              </a:lnSpc>
              <a:spcBef>
                <a:spcPts val="0"/>
              </a:spcBef>
              <a:spcAft>
                <a:spcPts val="0"/>
              </a:spcAft>
              <a:buNone/>
            </a:pPr>
            <a:r>
              <a:t/>
            </a:r>
            <a:endParaRPr sz="1200">
              <a:solidFill>
                <a:srgbClr val="46474B"/>
              </a:solidFill>
              <a:latin typeface="Roboto"/>
              <a:ea typeface="Roboto"/>
              <a:cs typeface="Roboto"/>
              <a:sym typeface="Roboto"/>
            </a:endParaRPr>
          </a:p>
          <a:p>
            <a:pPr indent="0" lvl="0" marL="0" marR="0" rtl="0" algn="r">
              <a:lnSpc>
                <a:spcPct val="100000"/>
              </a:lnSpc>
              <a:spcBef>
                <a:spcPts val="0"/>
              </a:spcBef>
              <a:spcAft>
                <a:spcPts val="0"/>
              </a:spcAft>
              <a:buNone/>
            </a:pPr>
            <a:r>
              <a:t/>
            </a:r>
            <a:endParaRPr sz="1400">
              <a:solidFill>
                <a:srgbClr val="46474B"/>
              </a:solidFill>
              <a:latin typeface="Roboto"/>
              <a:ea typeface="Roboto"/>
              <a:cs typeface="Roboto"/>
              <a:sym typeface="Roboto"/>
            </a:endParaRPr>
          </a:p>
        </p:txBody>
      </p:sp>
      <p:sp>
        <p:nvSpPr>
          <p:cNvPr id="328" name="Google Shape;328;p37"/>
          <p:cNvSpPr txBox="1"/>
          <p:nvPr/>
        </p:nvSpPr>
        <p:spPr>
          <a:xfrm>
            <a:off x="476250" y="239425"/>
            <a:ext cx="8191500" cy="10101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1" lang="en" sz="3000">
                <a:solidFill>
                  <a:schemeClr val="dk1"/>
                </a:solidFill>
                <a:latin typeface="Roboto"/>
                <a:ea typeface="Roboto"/>
                <a:cs typeface="Roboto"/>
                <a:sym typeface="Roboto"/>
              </a:rPr>
              <a:t>How do we get here? 	</a:t>
            </a:r>
            <a:endParaRPr b="1" sz="3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Mayhem Advanced Fuzz Testing</a:t>
            </a:r>
            <a:endParaRPr>
              <a:solidFill>
                <a:schemeClr val="dk1"/>
              </a:solidFill>
            </a:endParaRPr>
          </a:p>
          <a:p>
            <a:pPr indent="0" lvl="0" marL="0" marR="0" rtl="0" algn="l">
              <a:lnSpc>
                <a:spcPct val="100000"/>
              </a:lnSpc>
              <a:spcBef>
                <a:spcPts val="0"/>
              </a:spcBef>
              <a:spcAft>
                <a:spcPts val="0"/>
              </a:spcAft>
              <a:buClr>
                <a:srgbClr val="47484B"/>
              </a:buClr>
              <a:buSzPts val="2700"/>
              <a:buFont typeface="Roboto"/>
              <a:buNone/>
            </a:pPr>
            <a:r>
              <a:t/>
            </a:r>
            <a:endParaRPr b="1" sz="2700">
              <a:solidFill>
                <a:srgbClr val="47484B"/>
              </a:solidFill>
              <a:latin typeface="Roboto"/>
              <a:ea typeface="Roboto"/>
              <a:cs typeface="Roboto"/>
              <a:sym typeface="Roboto"/>
            </a:endParaRPr>
          </a:p>
        </p:txBody>
      </p:sp>
      <p:sp>
        <p:nvSpPr>
          <p:cNvPr id="329" name="Google Shape;329;p37"/>
          <p:cNvSpPr/>
          <p:nvPr/>
        </p:nvSpPr>
        <p:spPr>
          <a:xfrm>
            <a:off x="2906550" y="1197394"/>
            <a:ext cx="2288250" cy="2575746"/>
          </a:xfrm>
          <a:custGeom>
            <a:rect b="b" l="l" r="r" t="t"/>
            <a:pathLst>
              <a:path extrusionOk="0" h="21600" w="21600">
                <a:moveTo>
                  <a:pt x="10800" y="0"/>
                </a:moveTo>
                <a:lnTo>
                  <a:pt x="21600" y="21600"/>
                </a:lnTo>
                <a:lnTo>
                  <a:pt x="0" y="21600"/>
                </a:lnTo>
                <a:close/>
              </a:path>
            </a:pathLst>
          </a:custGeom>
          <a:solidFill>
            <a:srgbClr val="44546A">
              <a:alpha val="69270"/>
            </a:srgbClr>
          </a:solidFill>
          <a:ln>
            <a:noFill/>
          </a:ln>
        </p:spPr>
      </p:sp>
      <p:sp>
        <p:nvSpPr>
          <p:cNvPr id="330" name="Google Shape;330;p37"/>
          <p:cNvSpPr/>
          <p:nvPr/>
        </p:nvSpPr>
        <p:spPr>
          <a:xfrm>
            <a:off x="3978319" y="1472794"/>
            <a:ext cx="312900" cy="312900"/>
          </a:xfrm>
          <a:prstGeom prst="ellipse">
            <a:avLst/>
          </a:prstGeom>
          <a:no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1" name="Google Shape;331;p37"/>
          <p:cNvSpPr/>
          <p:nvPr/>
        </p:nvSpPr>
        <p:spPr>
          <a:xfrm>
            <a:off x="3616819" y="1785544"/>
            <a:ext cx="312900" cy="312900"/>
          </a:xfrm>
          <a:prstGeom prst="ellipse">
            <a:avLst/>
          </a:prstGeom>
          <a:no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 name="Google Shape;332;p37"/>
          <p:cNvSpPr/>
          <p:nvPr/>
        </p:nvSpPr>
        <p:spPr>
          <a:xfrm>
            <a:off x="4348744" y="2098294"/>
            <a:ext cx="312900" cy="312900"/>
          </a:xfrm>
          <a:prstGeom prst="ellipse">
            <a:avLst/>
          </a:prstGeom>
          <a:no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 name="Google Shape;333;p37"/>
          <p:cNvSpPr/>
          <p:nvPr/>
        </p:nvSpPr>
        <p:spPr>
          <a:xfrm>
            <a:off x="3616819" y="2337066"/>
            <a:ext cx="312900" cy="312900"/>
          </a:xfrm>
          <a:prstGeom prst="ellipse">
            <a:avLst/>
          </a:prstGeom>
          <a:no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 name="Google Shape;334;p37"/>
          <p:cNvSpPr/>
          <p:nvPr/>
        </p:nvSpPr>
        <p:spPr>
          <a:xfrm>
            <a:off x="3123338" y="2863819"/>
            <a:ext cx="312900" cy="312900"/>
          </a:xfrm>
          <a:prstGeom prst="ellipse">
            <a:avLst/>
          </a:prstGeom>
          <a:no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 name="Google Shape;335;p37"/>
          <p:cNvSpPr/>
          <p:nvPr/>
        </p:nvSpPr>
        <p:spPr>
          <a:xfrm>
            <a:off x="3894291" y="2733356"/>
            <a:ext cx="312900" cy="312900"/>
          </a:xfrm>
          <a:prstGeom prst="ellipse">
            <a:avLst/>
          </a:prstGeom>
          <a:no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6" name="Google Shape;336;p37"/>
          <p:cNvSpPr/>
          <p:nvPr/>
        </p:nvSpPr>
        <p:spPr>
          <a:xfrm>
            <a:off x="3581550" y="3398813"/>
            <a:ext cx="312900" cy="312900"/>
          </a:xfrm>
          <a:prstGeom prst="ellipse">
            <a:avLst/>
          </a:prstGeom>
          <a:no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7" name="Google Shape;337;p37"/>
          <p:cNvSpPr/>
          <p:nvPr/>
        </p:nvSpPr>
        <p:spPr>
          <a:xfrm>
            <a:off x="2906550" y="3519881"/>
            <a:ext cx="312900" cy="312900"/>
          </a:xfrm>
          <a:prstGeom prst="ellipse">
            <a:avLst/>
          </a:prstGeom>
          <a:no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aphicFrame>
        <p:nvGraphicFramePr>
          <p:cNvPr id="338" name="Google Shape;338;p37"/>
          <p:cNvGraphicFramePr/>
          <p:nvPr/>
        </p:nvGraphicFramePr>
        <p:xfrm>
          <a:off x="652613" y="2437134"/>
          <a:ext cx="3000000" cy="3000000"/>
        </p:xfrm>
        <a:graphic>
          <a:graphicData uri="http://schemas.openxmlformats.org/drawingml/2006/table">
            <a:tbl>
              <a:tblPr>
                <a:noFill/>
                <a:tableStyleId>{4B615E3B-390D-4CEF-A14E-1F0FE2FAEA31}</a:tableStyleId>
              </a:tblPr>
              <a:tblGrid>
                <a:gridCol w="1278950"/>
              </a:tblGrid>
              <a:tr h="118800">
                <a:tc>
                  <a:txBody>
                    <a:bodyPr/>
                    <a:lstStyle/>
                    <a:p>
                      <a:pPr indent="0" lvl="0" marL="0" rtl="0" algn="l">
                        <a:spcBef>
                          <a:spcPts val="0"/>
                        </a:spcBef>
                        <a:spcAft>
                          <a:spcPts val="0"/>
                        </a:spcAft>
                        <a:buNone/>
                      </a:pPr>
                      <a:r>
                        <a:rPr lang="en" sz="1000">
                          <a:latin typeface="Roboto"/>
                          <a:ea typeface="Roboto"/>
                          <a:cs typeface="Roboto"/>
                          <a:sym typeface="Roboto"/>
                        </a:rPr>
                        <a:t>UNIQUE INPUTS:</a:t>
                      </a:r>
                      <a:endParaRPr sz="1000">
                        <a:latin typeface="Roboto"/>
                        <a:ea typeface="Roboto"/>
                        <a:cs typeface="Roboto"/>
                        <a:sym typeface="Roboto"/>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6675">
                <a:tc>
                  <a:txBody>
                    <a:bodyPr/>
                    <a:lstStyle/>
                    <a:p>
                      <a:pPr indent="0" lvl="0" marL="0" rtl="0" algn="l">
                        <a:spcBef>
                          <a:spcPts val="0"/>
                        </a:spcBef>
                        <a:spcAft>
                          <a:spcPts val="0"/>
                        </a:spcAft>
                        <a:buNone/>
                      </a:pPr>
                      <a:r>
                        <a:rPr lang="en" sz="1000">
                          <a:latin typeface="Roboto"/>
                          <a:ea typeface="Roboto"/>
                          <a:cs typeface="Roboto"/>
                          <a:sym typeface="Roboto"/>
                        </a:rPr>
                        <a:t>EXECUTION SPEED:</a:t>
                      </a:r>
                      <a:endParaRPr sz="1000">
                        <a:latin typeface="Roboto"/>
                        <a:ea typeface="Roboto"/>
                        <a:cs typeface="Roboto"/>
                        <a:sym typeface="Roboto"/>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39" name="Google Shape;339;p37"/>
          <p:cNvSpPr txBox="1"/>
          <p:nvPr/>
        </p:nvSpPr>
        <p:spPr>
          <a:xfrm>
            <a:off x="1918125" y="2328263"/>
            <a:ext cx="240600" cy="373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F93D3D"/>
                </a:solidFill>
              </a:rPr>
              <a:t>↓</a:t>
            </a:r>
            <a:endParaRPr sz="1800">
              <a:solidFill>
                <a:srgbClr val="F93D3D"/>
              </a:solidFill>
            </a:endParaRPr>
          </a:p>
        </p:txBody>
      </p:sp>
      <p:sp>
        <p:nvSpPr>
          <p:cNvPr id="340" name="Google Shape;340;p37"/>
          <p:cNvSpPr txBox="1"/>
          <p:nvPr/>
        </p:nvSpPr>
        <p:spPr>
          <a:xfrm>
            <a:off x="1918125" y="2626594"/>
            <a:ext cx="312900" cy="267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93C47D"/>
                </a:solidFill>
              </a:rPr>
              <a:t>↑</a:t>
            </a:r>
            <a:endParaRPr sz="1800">
              <a:solidFill>
                <a:srgbClr val="93C47D"/>
              </a:solidFill>
            </a:endParaRPr>
          </a:p>
        </p:txBody>
      </p:sp>
      <p:graphicFrame>
        <p:nvGraphicFramePr>
          <p:cNvPr id="341" name="Google Shape;341;p37"/>
          <p:cNvGraphicFramePr/>
          <p:nvPr/>
        </p:nvGraphicFramePr>
        <p:xfrm>
          <a:off x="6521063" y="2409309"/>
          <a:ext cx="3000000" cy="3000000"/>
        </p:xfrm>
        <a:graphic>
          <a:graphicData uri="http://schemas.openxmlformats.org/drawingml/2006/table">
            <a:tbl>
              <a:tblPr>
                <a:noFill/>
                <a:tableStyleId>{4B615E3B-390D-4CEF-A14E-1F0FE2FAEA31}</a:tableStyleId>
              </a:tblPr>
              <a:tblGrid>
                <a:gridCol w="1278950"/>
              </a:tblGrid>
              <a:tr h="118800">
                <a:tc>
                  <a:txBody>
                    <a:bodyPr/>
                    <a:lstStyle/>
                    <a:p>
                      <a:pPr indent="0" lvl="0" marL="0" rtl="0" algn="l">
                        <a:spcBef>
                          <a:spcPts val="0"/>
                        </a:spcBef>
                        <a:spcAft>
                          <a:spcPts val="0"/>
                        </a:spcAft>
                        <a:buNone/>
                      </a:pPr>
                      <a:r>
                        <a:rPr lang="en" sz="1000">
                          <a:latin typeface="Roboto"/>
                          <a:ea typeface="Roboto"/>
                          <a:cs typeface="Roboto"/>
                          <a:sym typeface="Roboto"/>
                        </a:rPr>
                        <a:t>UNIQUE INPUTS:</a:t>
                      </a:r>
                      <a:endParaRPr sz="1000">
                        <a:latin typeface="Roboto"/>
                        <a:ea typeface="Roboto"/>
                        <a:cs typeface="Roboto"/>
                        <a:sym typeface="Roboto"/>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19950">
                <a:tc>
                  <a:txBody>
                    <a:bodyPr/>
                    <a:lstStyle/>
                    <a:p>
                      <a:pPr indent="0" lvl="0" marL="0" rtl="0" algn="l">
                        <a:spcBef>
                          <a:spcPts val="0"/>
                        </a:spcBef>
                        <a:spcAft>
                          <a:spcPts val="0"/>
                        </a:spcAft>
                        <a:buNone/>
                      </a:pPr>
                      <a:r>
                        <a:rPr lang="en" sz="1000">
                          <a:latin typeface="Roboto"/>
                          <a:ea typeface="Roboto"/>
                          <a:cs typeface="Roboto"/>
                          <a:sym typeface="Roboto"/>
                        </a:rPr>
                        <a:t>EXECUTION SPEED:</a:t>
                      </a:r>
                      <a:endParaRPr sz="1000">
                        <a:latin typeface="Roboto"/>
                        <a:ea typeface="Roboto"/>
                        <a:cs typeface="Roboto"/>
                        <a:sym typeface="Roboto"/>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42" name="Google Shape;342;p37"/>
          <p:cNvSpPr txBox="1"/>
          <p:nvPr/>
        </p:nvSpPr>
        <p:spPr>
          <a:xfrm>
            <a:off x="7800000" y="2537550"/>
            <a:ext cx="240600" cy="373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F93D3D"/>
                </a:solidFill>
              </a:rPr>
              <a:t>↓</a:t>
            </a:r>
            <a:endParaRPr sz="1800">
              <a:solidFill>
                <a:srgbClr val="F93D3D"/>
              </a:solidFill>
            </a:endParaRPr>
          </a:p>
        </p:txBody>
      </p:sp>
      <p:sp>
        <p:nvSpPr>
          <p:cNvPr id="343" name="Google Shape;343;p37"/>
          <p:cNvSpPr txBox="1"/>
          <p:nvPr/>
        </p:nvSpPr>
        <p:spPr>
          <a:xfrm>
            <a:off x="7800000" y="2292431"/>
            <a:ext cx="382800" cy="267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93C47D"/>
                </a:solidFill>
              </a:rPr>
              <a:t>↑</a:t>
            </a:r>
            <a:endParaRPr sz="1800">
              <a:solidFill>
                <a:srgbClr val="93C47D"/>
              </a:solidFill>
            </a:endParaRPr>
          </a:p>
        </p:txBody>
      </p:sp>
      <p:sp>
        <p:nvSpPr>
          <p:cNvPr id="344" name="Google Shape;344;p37"/>
          <p:cNvSpPr/>
          <p:nvPr/>
        </p:nvSpPr>
        <p:spPr>
          <a:xfrm>
            <a:off x="3581550" y="3907669"/>
            <a:ext cx="3185700" cy="574500"/>
          </a:xfrm>
          <a:prstGeom prst="rect">
            <a:avLst/>
          </a:prstGeom>
          <a:noFill/>
          <a:ln>
            <a:noFill/>
          </a:ln>
        </p:spPr>
        <p:txBody>
          <a:bodyPr anchorCtr="0" anchor="t" bIns="19025" lIns="19025" spcFirstLastPara="1" rIns="19025" wrap="square" tIns="19025">
            <a:noAutofit/>
          </a:bodyPr>
          <a:lstStyle/>
          <a:p>
            <a:pPr indent="0" lvl="0" marL="0" marR="0" rtl="0" algn="just">
              <a:spcBef>
                <a:spcPts val="0"/>
              </a:spcBef>
              <a:spcAft>
                <a:spcPts val="0"/>
              </a:spcAft>
              <a:buNone/>
            </a:pPr>
            <a:r>
              <a:rPr b="1" lang="en" sz="2100">
                <a:solidFill>
                  <a:schemeClr val="dk1"/>
                </a:solidFill>
                <a:latin typeface="Roboto"/>
                <a:ea typeface="Roboto"/>
                <a:cs typeface="Roboto"/>
                <a:sym typeface="Roboto"/>
              </a:rPr>
              <a:t>Advanced Fuzzing</a:t>
            </a:r>
            <a:endParaRPr sz="2100">
              <a:solidFill>
                <a:schemeClr val="dk1"/>
              </a:solidFill>
              <a:latin typeface="Roboto"/>
              <a:ea typeface="Roboto"/>
              <a:cs typeface="Roboto"/>
              <a:sym typeface="Roboto"/>
            </a:endParaRPr>
          </a:p>
          <a:p>
            <a:pPr indent="0" lvl="0" marL="0" marR="0" rtl="0" algn="just">
              <a:lnSpc>
                <a:spcPct val="100000"/>
              </a:lnSpc>
              <a:spcBef>
                <a:spcPts val="0"/>
              </a:spcBef>
              <a:spcAft>
                <a:spcPts val="0"/>
              </a:spcAft>
              <a:buNone/>
            </a:pPr>
            <a:r>
              <a:t/>
            </a:r>
            <a:endParaRPr sz="1200">
              <a:solidFill>
                <a:srgbClr val="46474B"/>
              </a:solidFill>
              <a:latin typeface="Roboto"/>
              <a:ea typeface="Roboto"/>
              <a:cs typeface="Roboto"/>
              <a:sym typeface="Roboto"/>
            </a:endParaRPr>
          </a:p>
          <a:p>
            <a:pPr indent="0" lvl="0" marL="0" marR="0" rtl="0" algn="just">
              <a:lnSpc>
                <a:spcPct val="100000"/>
              </a:lnSpc>
              <a:spcBef>
                <a:spcPts val="0"/>
              </a:spcBef>
              <a:spcAft>
                <a:spcPts val="0"/>
              </a:spcAft>
              <a:buNone/>
            </a:pPr>
            <a:r>
              <a:t/>
            </a:r>
            <a:endParaRPr sz="1200">
              <a:solidFill>
                <a:srgbClr val="46474B"/>
              </a:solidFill>
              <a:latin typeface="Roboto"/>
              <a:ea typeface="Roboto"/>
              <a:cs typeface="Roboto"/>
              <a:sym typeface="Roboto"/>
            </a:endParaRPr>
          </a:p>
          <a:p>
            <a:pPr indent="0" lvl="0" marL="0" marR="0" rtl="0" algn="r">
              <a:lnSpc>
                <a:spcPct val="100000"/>
              </a:lnSpc>
              <a:spcBef>
                <a:spcPts val="0"/>
              </a:spcBef>
              <a:spcAft>
                <a:spcPts val="0"/>
              </a:spcAft>
              <a:buNone/>
            </a:pPr>
            <a:r>
              <a:t/>
            </a:r>
            <a:endParaRPr sz="1400">
              <a:solidFill>
                <a:srgbClr val="46474B"/>
              </a:solidFill>
              <a:latin typeface="Roboto"/>
              <a:ea typeface="Roboto"/>
              <a:cs typeface="Roboto"/>
              <a:sym typeface="Roboto"/>
            </a:endParaRPr>
          </a:p>
        </p:txBody>
      </p:sp>
      <p:graphicFrame>
        <p:nvGraphicFramePr>
          <p:cNvPr id="345" name="Google Shape;345;p37"/>
          <p:cNvGraphicFramePr/>
          <p:nvPr/>
        </p:nvGraphicFramePr>
        <p:xfrm>
          <a:off x="3929569" y="4305047"/>
          <a:ext cx="3000000" cy="3000000"/>
        </p:xfrm>
        <a:graphic>
          <a:graphicData uri="http://schemas.openxmlformats.org/drawingml/2006/table">
            <a:tbl>
              <a:tblPr>
                <a:noFill/>
                <a:tableStyleId>{4B615E3B-390D-4CEF-A14E-1F0FE2FAEA31}</a:tableStyleId>
              </a:tblPr>
              <a:tblGrid>
                <a:gridCol w="1278950"/>
              </a:tblGrid>
              <a:tr h="118800">
                <a:tc>
                  <a:txBody>
                    <a:bodyPr/>
                    <a:lstStyle/>
                    <a:p>
                      <a:pPr indent="0" lvl="0" marL="0" rtl="0" algn="l">
                        <a:spcBef>
                          <a:spcPts val="0"/>
                        </a:spcBef>
                        <a:spcAft>
                          <a:spcPts val="0"/>
                        </a:spcAft>
                        <a:buNone/>
                      </a:pPr>
                      <a:r>
                        <a:rPr lang="en" sz="1000">
                          <a:latin typeface="Roboto"/>
                          <a:ea typeface="Roboto"/>
                          <a:cs typeface="Roboto"/>
                          <a:sym typeface="Roboto"/>
                        </a:rPr>
                        <a:t>UNIQUE INPUTS:</a:t>
                      </a:r>
                      <a:endParaRPr sz="1000">
                        <a:latin typeface="Roboto"/>
                        <a:ea typeface="Roboto"/>
                        <a:cs typeface="Roboto"/>
                        <a:sym typeface="Roboto"/>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6675">
                <a:tc>
                  <a:txBody>
                    <a:bodyPr/>
                    <a:lstStyle/>
                    <a:p>
                      <a:pPr indent="0" lvl="0" marL="0" rtl="0" algn="l">
                        <a:spcBef>
                          <a:spcPts val="0"/>
                        </a:spcBef>
                        <a:spcAft>
                          <a:spcPts val="0"/>
                        </a:spcAft>
                        <a:buNone/>
                      </a:pPr>
                      <a:r>
                        <a:rPr lang="en" sz="1000">
                          <a:latin typeface="Roboto"/>
                          <a:ea typeface="Roboto"/>
                          <a:cs typeface="Roboto"/>
                          <a:sym typeface="Roboto"/>
                        </a:rPr>
                        <a:t>EXECUTION SPEED:</a:t>
                      </a:r>
                      <a:endParaRPr sz="1000">
                        <a:latin typeface="Roboto"/>
                        <a:ea typeface="Roboto"/>
                        <a:cs typeface="Roboto"/>
                        <a:sym typeface="Roboto"/>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46" name="Google Shape;346;p37"/>
          <p:cNvSpPr txBox="1"/>
          <p:nvPr/>
        </p:nvSpPr>
        <p:spPr>
          <a:xfrm>
            <a:off x="5208506" y="4254150"/>
            <a:ext cx="382800" cy="267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93C47D"/>
                </a:solidFill>
              </a:rPr>
              <a:t>↑</a:t>
            </a:r>
            <a:endParaRPr sz="1800">
              <a:solidFill>
                <a:srgbClr val="93C47D"/>
              </a:solidFill>
            </a:endParaRPr>
          </a:p>
        </p:txBody>
      </p:sp>
      <p:sp>
        <p:nvSpPr>
          <p:cNvPr id="347" name="Google Shape;347;p37"/>
          <p:cNvSpPr txBox="1"/>
          <p:nvPr/>
        </p:nvSpPr>
        <p:spPr>
          <a:xfrm>
            <a:off x="5208506" y="4521225"/>
            <a:ext cx="382800" cy="267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93C47D"/>
                </a:solidFill>
              </a:rPr>
              <a:t>↑</a:t>
            </a:r>
            <a:endParaRPr sz="1800">
              <a:solidFill>
                <a:srgbClr val="93C47D"/>
              </a:solidFill>
            </a:endParaRPr>
          </a:p>
        </p:txBody>
      </p:sp>
      <p:sp>
        <p:nvSpPr>
          <p:cNvPr id="348" name="Google Shape;348;p37"/>
          <p:cNvSpPr/>
          <p:nvPr/>
        </p:nvSpPr>
        <p:spPr>
          <a:xfrm>
            <a:off x="4163625" y="2598638"/>
            <a:ext cx="1031100" cy="1174500"/>
          </a:xfrm>
          <a:prstGeom prst="triangle">
            <a:avLst>
              <a:gd fmla="val 50000" name="adj"/>
            </a:avLst>
          </a:prstGeom>
          <a:no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9" name="Google Shape;349;p37"/>
          <p:cNvSpPr/>
          <p:nvPr/>
        </p:nvSpPr>
        <p:spPr>
          <a:xfrm>
            <a:off x="3677513" y="1110038"/>
            <a:ext cx="2003400" cy="436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 name="Shape 353"/>
        <p:cNvGrpSpPr/>
        <p:nvPr/>
      </p:nvGrpSpPr>
      <p:grpSpPr>
        <a:xfrm>
          <a:off x="0" y="0"/>
          <a:ext cx="0" cy="0"/>
          <a:chOff x="0" y="0"/>
          <a:chExt cx="0" cy="0"/>
        </a:xfrm>
      </p:grpSpPr>
      <p:sp>
        <p:nvSpPr>
          <p:cNvPr id="354" name="Google Shape;354;p38"/>
          <p:cNvSpPr txBox="1"/>
          <p:nvPr>
            <p:ph type="title"/>
          </p:nvPr>
        </p:nvSpPr>
        <p:spPr>
          <a:xfrm>
            <a:off x="1828800" y="2097300"/>
            <a:ext cx="6858000" cy="94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Mayhem Setup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noFill/>
      </p:bgPr>
    </p:bg>
    <p:spTree>
      <p:nvGrpSpPr>
        <p:cNvPr id="358" name="Shape 358"/>
        <p:cNvGrpSpPr/>
        <p:nvPr/>
      </p:nvGrpSpPr>
      <p:grpSpPr>
        <a:xfrm>
          <a:off x="0" y="0"/>
          <a:ext cx="0" cy="0"/>
          <a:chOff x="0" y="0"/>
          <a:chExt cx="0" cy="0"/>
        </a:xfrm>
      </p:grpSpPr>
      <p:sp>
        <p:nvSpPr>
          <p:cNvPr id="359" name="Google Shape;359;p39"/>
          <p:cNvSpPr/>
          <p:nvPr/>
        </p:nvSpPr>
        <p:spPr>
          <a:xfrm rot="10800000">
            <a:off x="4203087" y="115324"/>
            <a:ext cx="717900" cy="717600"/>
          </a:xfrm>
          <a:prstGeom prst="pie">
            <a:avLst>
              <a:gd fmla="val 2689583" name="adj1"/>
              <a:gd fmla="val 13510993" name="adj2"/>
            </a:avLst>
          </a:prstGeom>
          <a:solidFill>
            <a:srgbClr val="2BB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39"/>
          <p:cNvGrpSpPr/>
          <p:nvPr/>
        </p:nvGrpSpPr>
        <p:grpSpPr>
          <a:xfrm>
            <a:off x="4731550" y="818300"/>
            <a:ext cx="3955225" cy="747300"/>
            <a:chOff x="4530625" y="1206560"/>
            <a:chExt cx="3955225" cy="747300"/>
          </a:xfrm>
        </p:grpSpPr>
        <p:cxnSp>
          <p:nvCxnSpPr>
            <p:cNvPr id="361" name="Google Shape;361;p39"/>
            <p:cNvCxnSpPr/>
            <p:nvPr/>
          </p:nvCxnSpPr>
          <p:spPr>
            <a:xfrm>
              <a:off x="4530625" y="1582195"/>
              <a:ext cx="1652700" cy="0"/>
            </a:xfrm>
            <a:prstGeom prst="straightConnector1">
              <a:avLst/>
            </a:prstGeom>
            <a:noFill/>
            <a:ln cap="flat" cmpd="sng" w="9525">
              <a:solidFill>
                <a:srgbClr val="BDBDBD"/>
              </a:solidFill>
              <a:prstDash val="solid"/>
              <a:round/>
              <a:headEnd len="sm" w="sm" type="none"/>
              <a:tailEnd len="sm" w="sm" type="none"/>
            </a:ln>
          </p:spPr>
        </p:cxnSp>
        <p:sp>
          <p:nvSpPr>
            <p:cNvPr id="362" name="Google Shape;362;p39"/>
            <p:cNvSpPr/>
            <p:nvPr/>
          </p:nvSpPr>
          <p:spPr>
            <a:xfrm>
              <a:off x="6014671" y="1481782"/>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txBox="1"/>
            <p:nvPr/>
          </p:nvSpPr>
          <p:spPr>
            <a:xfrm>
              <a:off x="5990215" y="142376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sp>
          <p:nvSpPr>
            <p:cNvPr id="364" name="Google Shape;364;p39"/>
            <p:cNvSpPr txBox="1"/>
            <p:nvPr/>
          </p:nvSpPr>
          <p:spPr>
            <a:xfrm>
              <a:off x="6223850" y="1206560"/>
              <a:ext cx="22620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Fuzzing a target with Mayhem</a:t>
              </a:r>
              <a:endParaRPr b="1" sz="1200">
                <a:latin typeface="Roboto"/>
                <a:ea typeface="Roboto"/>
                <a:cs typeface="Roboto"/>
                <a:sym typeface="Roboto"/>
              </a:endParaRPr>
            </a:p>
            <a:p>
              <a:pPr indent="0" lvl="0" marL="0" rtl="0" algn="l">
                <a:lnSpc>
                  <a:spcPct val="115000"/>
                </a:lnSpc>
                <a:spcBef>
                  <a:spcPts val="0"/>
                </a:spcBef>
                <a:spcAft>
                  <a:spcPts val="1600"/>
                </a:spcAft>
                <a:buNone/>
              </a:pPr>
              <a:r>
                <a:t/>
              </a:r>
              <a:endParaRPr b="1" sz="800">
                <a:latin typeface="Roboto"/>
                <a:ea typeface="Roboto"/>
                <a:cs typeface="Roboto"/>
                <a:sym typeface="Roboto"/>
              </a:endParaRPr>
            </a:p>
          </p:txBody>
        </p:sp>
      </p:grpSp>
      <p:grpSp>
        <p:nvGrpSpPr>
          <p:cNvPr id="365" name="Google Shape;365;p39"/>
          <p:cNvGrpSpPr/>
          <p:nvPr/>
        </p:nvGrpSpPr>
        <p:grpSpPr>
          <a:xfrm>
            <a:off x="5265375" y="1751125"/>
            <a:ext cx="4064600" cy="747300"/>
            <a:chOff x="5064450" y="2086430"/>
            <a:chExt cx="4064600" cy="747300"/>
          </a:xfrm>
        </p:grpSpPr>
        <p:cxnSp>
          <p:nvCxnSpPr>
            <p:cNvPr id="366" name="Google Shape;366;p39"/>
            <p:cNvCxnSpPr/>
            <p:nvPr/>
          </p:nvCxnSpPr>
          <p:spPr>
            <a:xfrm>
              <a:off x="5064450" y="2460069"/>
              <a:ext cx="1119000" cy="0"/>
            </a:xfrm>
            <a:prstGeom prst="straightConnector1">
              <a:avLst/>
            </a:prstGeom>
            <a:noFill/>
            <a:ln cap="flat" cmpd="sng" w="9525">
              <a:solidFill>
                <a:srgbClr val="BDBDBD"/>
              </a:solidFill>
              <a:prstDash val="solid"/>
              <a:round/>
              <a:headEnd len="sm" w="sm" type="none"/>
              <a:tailEnd len="sm" w="sm" type="none"/>
            </a:ln>
          </p:spPr>
        </p:cxnSp>
        <p:sp>
          <p:nvSpPr>
            <p:cNvPr id="367" name="Google Shape;367;p39"/>
            <p:cNvSpPr/>
            <p:nvPr/>
          </p:nvSpPr>
          <p:spPr>
            <a:xfrm>
              <a:off x="6014671" y="2353882"/>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txBox="1"/>
            <p:nvPr/>
          </p:nvSpPr>
          <p:spPr>
            <a:xfrm>
              <a:off x="5991690" y="22950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sp>
          <p:nvSpPr>
            <p:cNvPr id="369" name="Google Shape;369;p39"/>
            <p:cNvSpPr txBox="1"/>
            <p:nvPr/>
          </p:nvSpPr>
          <p:spPr>
            <a:xfrm>
              <a:off x="6223850" y="2086430"/>
              <a:ext cx="29052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Set up build systems with CMake</a:t>
              </a:r>
              <a:endParaRPr sz="1200">
                <a:latin typeface="Roboto"/>
                <a:ea typeface="Roboto"/>
                <a:cs typeface="Roboto"/>
                <a:sym typeface="Roboto"/>
              </a:endParaRPr>
            </a:p>
            <a:p>
              <a:pPr indent="0" lvl="0" marL="0" rtl="0" algn="l">
                <a:lnSpc>
                  <a:spcPct val="115000"/>
                </a:lnSpc>
                <a:spcBef>
                  <a:spcPts val="0"/>
                </a:spcBef>
                <a:spcAft>
                  <a:spcPts val="1600"/>
                </a:spcAft>
                <a:buNone/>
              </a:pPr>
              <a:r>
                <a:t/>
              </a:r>
              <a:endParaRPr b="1" sz="800">
                <a:latin typeface="Roboto"/>
                <a:ea typeface="Roboto"/>
                <a:cs typeface="Roboto"/>
                <a:sym typeface="Roboto"/>
              </a:endParaRPr>
            </a:p>
          </p:txBody>
        </p:sp>
      </p:grpSp>
      <p:grpSp>
        <p:nvGrpSpPr>
          <p:cNvPr id="370" name="Google Shape;370;p39"/>
          <p:cNvGrpSpPr/>
          <p:nvPr/>
        </p:nvGrpSpPr>
        <p:grpSpPr>
          <a:xfrm>
            <a:off x="5775075" y="2830550"/>
            <a:ext cx="3140299" cy="747300"/>
            <a:chOff x="5574150" y="3083455"/>
            <a:chExt cx="3140299" cy="747300"/>
          </a:xfrm>
        </p:grpSpPr>
        <p:cxnSp>
          <p:nvCxnSpPr>
            <p:cNvPr id="371" name="Google Shape;371;p39"/>
            <p:cNvCxnSpPr/>
            <p:nvPr/>
          </p:nvCxnSpPr>
          <p:spPr>
            <a:xfrm>
              <a:off x="5574150" y="3449448"/>
              <a:ext cx="609300" cy="0"/>
            </a:xfrm>
            <a:prstGeom prst="straightConnector1">
              <a:avLst/>
            </a:prstGeom>
            <a:noFill/>
            <a:ln cap="flat" cmpd="sng" w="9525">
              <a:solidFill>
                <a:srgbClr val="BDBDBD"/>
              </a:solidFill>
              <a:prstDash val="solid"/>
              <a:round/>
              <a:headEnd len="sm" w="sm" type="none"/>
              <a:tailEnd len="sm" w="sm" type="none"/>
            </a:ln>
          </p:spPr>
        </p:cxnSp>
        <p:sp>
          <p:nvSpPr>
            <p:cNvPr id="372" name="Google Shape;372;p39"/>
            <p:cNvSpPr/>
            <p:nvPr/>
          </p:nvSpPr>
          <p:spPr>
            <a:xfrm>
              <a:off x="6014671" y="3349032"/>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txBox="1"/>
            <p:nvPr/>
          </p:nvSpPr>
          <p:spPr>
            <a:xfrm>
              <a:off x="5991690" y="329111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5</a:t>
              </a:r>
              <a:endParaRPr>
                <a:solidFill>
                  <a:srgbClr val="FFFFFF"/>
                </a:solidFill>
              </a:endParaRPr>
            </a:p>
          </p:txBody>
        </p:sp>
        <p:sp>
          <p:nvSpPr>
            <p:cNvPr id="374" name="Google Shape;374;p39"/>
            <p:cNvSpPr txBox="1"/>
            <p:nvPr/>
          </p:nvSpPr>
          <p:spPr>
            <a:xfrm>
              <a:off x="6223849" y="3083455"/>
              <a:ext cx="24906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Automate with Github Actions</a:t>
              </a:r>
              <a:endParaRPr sz="1200">
                <a:latin typeface="Roboto"/>
                <a:ea typeface="Roboto"/>
                <a:cs typeface="Roboto"/>
                <a:sym typeface="Roboto"/>
              </a:endParaRPr>
            </a:p>
            <a:p>
              <a:pPr indent="0" lvl="0" marL="0" rtl="0" algn="l">
                <a:lnSpc>
                  <a:spcPct val="115000"/>
                </a:lnSpc>
                <a:spcBef>
                  <a:spcPts val="0"/>
                </a:spcBef>
                <a:spcAft>
                  <a:spcPts val="1600"/>
                </a:spcAft>
                <a:buNone/>
              </a:pPr>
              <a:r>
                <a:t/>
              </a:r>
              <a:endParaRPr b="1" sz="800">
                <a:latin typeface="Roboto"/>
                <a:ea typeface="Roboto"/>
                <a:cs typeface="Roboto"/>
                <a:sym typeface="Roboto"/>
              </a:endParaRPr>
            </a:p>
          </p:txBody>
        </p:sp>
      </p:grpSp>
      <p:grpSp>
        <p:nvGrpSpPr>
          <p:cNvPr id="375" name="Google Shape;375;p39"/>
          <p:cNvGrpSpPr/>
          <p:nvPr/>
        </p:nvGrpSpPr>
        <p:grpSpPr>
          <a:xfrm>
            <a:off x="378775" y="1319450"/>
            <a:ext cx="3693650" cy="747300"/>
            <a:chOff x="519175" y="1672400"/>
            <a:chExt cx="3693650" cy="747300"/>
          </a:xfrm>
        </p:grpSpPr>
        <p:cxnSp>
          <p:nvCxnSpPr>
            <p:cNvPr id="376" name="Google Shape;376;p39"/>
            <p:cNvCxnSpPr/>
            <p:nvPr/>
          </p:nvCxnSpPr>
          <p:spPr>
            <a:xfrm rot="10800000">
              <a:off x="2921325" y="2046050"/>
              <a:ext cx="1291500" cy="0"/>
            </a:xfrm>
            <a:prstGeom prst="straightConnector1">
              <a:avLst/>
            </a:prstGeom>
            <a:noFill/>
            <a:ln cap="flat" cmpd="sng" w="9525">
              <a:solidFill>
                <a:srgbClr val="BDBDBD"/>
              </a:solidFill>
              <a:prstDash val="solid"/>
              <a:round/>
              <a:headEnd len="sm" w="sm" type="none"/>
              <a:tailEnd len="sm" w="sm" type="none"/>
            </a:ln>
          </p:spPr>
        </p:cxnSp>
        <p:sp>
          <p:nvSpPr>
            <p:cNvPr id="377" name="Google Shape;377;p39"/>
            <p:cNvSpPr/>
            <p:nvPr/>
          </p:nvSpPr>
          <p:spPr>
            <a:xfrm>
              <a:off x="2874851" y="1943786"/>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9"/>
            <p:cNvSpPr txBox="1"/>
            <p:nvPr/>
          </p:nvSpPr>
          <p:spPr>
            <a:xfrm>
              <a:off x="2849841" y="1884747"/>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sp>
          <p:nvSpPr>
            <p:cNvPr id="379" name="Google Shape;379;p39"/>
            <p:cNvSpPr txBox="1"/>
            <p:nvPr/>
          </p:nvSpPr>
          <p:spPr>
            <a:xfrm>
              <a:off x="519175" y="1672400"/>
              <a:ext cx="23523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latin typeface="Roboto"/>
                  <a:ea typeface="Roboto"/>
                  <a:cs typeface="Roboto"/>
                  <a:sym typeface="Roboto"/>
                </a:rPr>
                <a:t>Package a target using Docker</a:t>
              </a:r>
              <a:endParaRPr sz="1200">
                <a:latin typeface="Roboto"/>
                <a:ea typeface="Roboto"/>
                <a:cs typeface="Roboto"/>
                <a:sym typeface="Roboto"/>
              </a:endParaRPr>
            </a:p>
            <a:p>
              <a:pPr indent="0" lvl="0" marL="0" rtl="0" algn="r">
                <a:lnSpc>
                  <a:spcPct val="115000"/>
                </a:lnSpc>
                <a:spcBef>
                  <a:spcPts val="0"/>
                </a:spcBef>
                <a:spcAft>
                  <a:spcPts val="1600"/>
                </a:spcAft>
                <a:buNone/>
              </a:pPr>
              <a:r>
                <a:t/>
              </a:r>
              <a:endParaRPr b="1" sz="800">
                <a:latin typeface="Roboto"/>
                <a:ea typeface="Roboto"/>
                <a:cs typeface="Roboto"/>
                <a:sym typeface="Roboto"/>
              </a:endParaRPr>
            </a:p>
          </p:txBody>
        </p:sp>
      </p:grpSp>
      <p:grpSp>
        <p:nvGrpSpPr>
          <p:cNvPr id="380" name="Google Shape;380;p39"/>
          <p:cNvGrpSpPr/>
          <p:nvPr/>
        </p:nvGrpSpPr>
        <p:grpSpPr>
          <a:xfrm>
            <a:off x="79750" y="2237025"/>
            <a:ext cx="3545645" cy="747300"/>
            <a:chOff x="220150" y="2507615"/>
            <a:chExt cx="3545645" cy="747300"/>
          </a:xfrm>
        </p:grpSpPr>
        <p:cxnSp>
          <p:nvCxnSpPr>
            <p:cNvPr id="381" name="Google Shape;381;p39"/>
            <p:cNvCxnSpPr/>
            <p:nvPr/>
          </p:nvCxnSpPr>
          <p:spPr>
            <a:xfrm rot="10800000">
              <a:off x="2915895" y="2881250"/>
              <a:ext cx="849900" cy="0"/>
            </a:xfrm>
            <a:prstGeom prst="straightConnector1">
              <a:avLst/>
            </a:prstGeom>
            <a:noFill/>
            <a:ln cap="flat" cmpd="sng" w="9525">
              <a:solidFill>
                <a:srgbClr val="BDBDBD"/>
              </a:solidFill>
              <a:prstDash val="solid"/>
              <a:round/>
              <a:headEnd len="sm" w="sm" type="none"/>
              <a:tailEnd len="sm" w="sm" type="none"/>
            </a:ln>
          </p:spPr>
        </p:cxnSp>
        <p:sp>
          <p:nvSpPr>
            <p:cNvPr id="382" name="Google Shape;382;p39"/>
            <p:cNvSpPr/>
            <p:nvPr/>
          </p:nvSpPr>
          <p:spPr>
            <a:xfrm>
              <a:off x="2874851" y="2780836"/>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9"/>
            <p:cNvSpPr txBox="1"/>
            <p:nvPr/>
          </p:nvSpPr>
          <p:spPr>
            <a:xfrm>
              <a:off x="2849841" y="272479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sp>
          <p:nvSpPr>
            <p:cNvPr id="384" name="Google Shape;384;p39"/>
            <p:cNvSpPr txBox="1"/>
            <p:nvPr/>
          </p:nvSpPr>
          <p:spPr>
            <a:xfrm>
              <a:off x="220150" y="2507615"/>
              <a:ext cx="26514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Create a Fuzz Target (w/ libFuzzer)</a:t>
              </a:r>
              <a:endParaRPr sz="1200">
                <a:latin typeface="Roboto"/>
                <a:ea typeface="Roboto"/>
                <a:cs typeface="Roboto"/>
                <a:sym typeface="Roboto"/>
              </a:endParaRPr>
            </a:p>
            <a:p>
              <a:pPr indent="0" lvl="0" marL="0" rtl="0" algn="r">
                <a:lnSpc>
                  <a:spcPct val="115000"/>
                </a:lnSpc>
                <a:spcBef>
                  <a:spcPts val="0"/>
                </a:spcBef>
                <a:spcAft>
                  <a:spcPts val="1600"/>
                </a:spcAft>
                <a:buNone/>
              </a:pPr>
              <a:r>
                <a:t/>
              </a:r>
              <a:endParaRPr b="1" sz="800">
                <a:latin typeface="Roboto"/>
                <a:ea typeface="Roboto"/>
                <a:cs typeface="Roboto"/>
                <a:sym typeface="Roboto"/>
              </a:endParaRPr>
            </a:p>
          </p:txBody>
        </p:sp>
      </p:grpSp>
      <p:grpSp>
        <p:nvGrpSpPr>
          <p:cNvPr id="385" name="Google Shape;385;p39"/>
          <p:cNvGrpSpPr/>
          <p:nvPr/>
        </p:nvGrpSpPr>
        <p:grpSpPr>
          <a:xfrm>
            <a:off x="2817409" y="943152"/>
            <a:ext cx="3509178" cy="3257208"/>
            <a:chOff x="3318063" y="1368287"/>
            <a:chExt cx="2408000" cy="2993482"/>
          </a:xfrm>
        </p:grpSpPr>
        <p:sp>
          <p:nvSpPr>
            <p:cNvPr id="386" name="Google Shape;386;p39"/>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87" name="Google Shape;387;p39"/>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156128"/>
            </a:solidFill>
            <a:ln>
              <a:noFill/>
            </a:ln>
          </p:spPr>
        </p:sp>
        <p:sp>
          <p:nvSpPr>
            <p:cNvPr id="388" name="Google Shape;388;p39"/>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25A52F"/>
            </a:solidFill>
            <a:ln>
              <a:noFill/>
            </a:ln>
          </p:spPr>
        </p:sp>
        <p:sp>
          <p:nvSpPr>
            <p:cNvPr id="389" name="Google Shape;389;p39"/>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0" name="Google Shape;390;p39"/>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91" name="Google Shape;391;p39"/>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2" name="Google Shape;392;p39"/>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93" name="Google Shape;393;p39"/>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615515"/>
            </a:solidFill>
            <a:ln>
              <a:noFill/>
            </a:ln>
          </p:spPr>
        </p:sp>
        <p:sp>
          <p:nvSpPr>
            <p:cNvPr id="394" name="Google Shape;394;p39"/>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95" name="Google Shape;395;p39"/>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96" name="Google Shape;396;p39"/>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153461"/>
            </a:solidFill>
            <a:ln>
              <a:noFill/>
            </a:ln>
          </p:spPr>
        </p:sp>
        <p:sp>
          <p:nvSpPr>
            <p:cNvPr id="397" name="Google Shape;397;p39"/>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1C427F"/>
            </a:solidFill>
            <a:ln>
              <a:noFill/>
            </a:ln>
          </p:spPr>
        </p:sp>
        <p:sp>
          <p:nvSpPr>
            <p:cNvPr id="398" name="Google Shape;398;p39"/>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399" name="Google Shape;399;p39"/>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701C7F"/>
            </a:solidFill>
            <a:ln>
              <a:noFill/>
            </a:ln>
          </p:spPr>
        </p:sp>
        <p:sp>
          <p:nvSpPr>
            <p:cNvPr id="400" name="Google Shape;400;p39"/>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611515"/>
            </a:solidFill>
            <a:ln>
              <a:noFill/>
            </a:ln>
          </p:spPr>
        </p:sp>
        <p:sp>
          <p:nvSpPr>
            <p:cNvPr id="401" name="Google Shape;401;p39"/>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861E1E"/>
            </a:solidFill>
            <a:ln>
              <a:noFill/>
            </a:ln>
          </p:spPr>
        </p:sp>
        <p:sp>
          <p:nvSpPr>
            <p:cNvPr id="402" name="Google Shape;402;p39"/>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E4B738"/>
            </a:solidFill>
            <a:ln>
              <a:noFill/>
            </a:ln>
          </p:spPr>
        </p:sp>
      </p:grpSp>
      <p:pic>
        <p:nvPicPr>
          <p:cNvPr id="403" name="Google Shape;403;p39"/>
          <p:cNvPicPr preferRelativeResize="0"/>
          <p:nvPr/>
        </p:nvPicPr>
        <p:blipFill rotWithShape="1">
          <a:blip r:embed="rId3">
            <a:alphaModFix/>
          </a:blip>
          <a:srcRect b="0" l="0" r="68234" t="0"/>
          <a:stretch/>
        </p:blipFill>
        <p:spPr>
          <a:xfrm>
            <a:off x="7183400" y="1098479"/>
            <a:ext cx="777525" cy="827250"/>
          </a:xfrm>
          <a:prstGeom prst="rect">
            <a:avLst/>
          </a:prstGeom>
          <a:noFill/>
          <a:ln>
            <a:noFill/>
          </a:ln>
        </p:spPr>
      </p:pic>
      <p:pic>
        <p:nvPicPr>
          <p:cNvPr id="404" name="Google Shape;404;p39"/>
          <p:cNvPicPr preferRelativeResize="0"/>
          <p:nvPr/>
        </p:nvPicPr>
        <p:blipFill>
          <a:blip r:embed="rId4">
            <a:alphaModFix/>
          </a:blip>
          <a:stretch>
            <a:fillRect/>
          </a:stretch>
        </p:blipFill>
        <p:spPr>
          <a:xfrm>
            <a:off x="1058575" y="1636050"/>
            <a:ext cx="902000" cy="646850"/>
          </a:xfrm>
          <a:prstGeom prst="rect">
            <a:avLst/>
          </a:prstGeom>
          <a:noFill/>
          <a:ln>
            <a:noFill/>
          </a:ln>
        </p:spPr>
      </p:pic>
      <p:pic>
        <p:nvPicPr>
          <p:cNvPr id="405" name="Google Shape;405;p39"/>
          <p:cNvPicPr preferRelativeResize="0"/>
          <p:nvPr/>
        </p:nvPicPr>
        <p:blipFill>
          <a:blip r:embed="rId5">
            <a:alphaModFix/>
          </a:blip>
          <a:stretch>
            <a:fillRect/>
          </a:stretch>
        </p:blipFill>
        <p:spPr>
          <a:xfrm>
            <a:off x="6841187" y="2016900"/>
            <a:ext cx="1461950" cy="827250"/>
          </a:xfrm>
          <a:prstGeom prst="rect">
            <a:avLst/>
          </a:prstGeom>
          <a:noFill/>
          <a:ln>
            <a:noFill/>
          </a:ln>
        </p:spPr>
      </p:pic>
      <p:pic>
        <p:nvPicPr>
          <p:cNvPr id="406" name="Google Shape;406;p39"/>
          <p:cNvPicPr preferRelativeResize="0"/>
          <p:nvPr/>
        </p:nvPicPr>
        <p:blipFill>
          <a:blip r:embed="rId6">
            <a:alphaModFix/>
          </a:blip>
          <a:stretch>
            <a:fillRect/>
          </a:stretch>
        </p:blipFill>
        <p:spPr>
          <a:xfrm>
            <a:off x="899075" y="2593650"/>
            <a:ext cx="902000" cy="902000"/>
          </a:xfrm>
          <a:prstGeom prst="rect">
            <a:avLst/>
          </a:prstGeom>
          <a:noFill/>
          <a:ln>
            <a:noFill/>
          </a:ln>
        </p:spPr>
      </p:pic>
      <p:pic>
        <p:nvPicPr>
          <p:cNvPr id="407" name="Google Shape;407;p39"/>
          <p:cNvPicPr preferRelativeResize="0"/>
          <p:nvPr/>
        </p:nvPicPr>
        <p:blipFill>
          <a:blip r:embed="rId7">
            <a:alphaModFix/>
          </a:blip>
          <a:stretch>
            <a:fillRect/>
          </a:stretch>
        </p:blipFill>
        <p:spPr>
          <a:xfrm>
            <a:off x="7183388" y="3295438"/>
            <a:ext cx="777525" cy="777525"/>
          </a:xfrm>
          <a:prstGeom prst="rect">
            <a:avLst/>
          </a:prstGeom>
          <a:noFill/>
          <a:ln>
            <a:noFill/>
          </a:ln>
        </p:spPr>
      </p:pic>
      <p:grpSp>
        <p:nvGrpSpPr>
          <p:cNvPr id="408" name="Google Shape;408;p39"/>
          <p:cNvGrpSpPr/>
          <p:nvPr/>
        </p:nvGrpSpPr>
        <p:grpSpPr>
          <a:xfrm>
            <a:off x="4148327" y="45963"/>
            <a:ext cx="827404" cy="827404"/>
            <a:chOff x="2902488" y="902232"/>
            <a:chExt cx="3339000" cy="3339000"/>
          </a:xfrm>
        </p:grpSpPr>
        <p:sp>
          <p:nvSpPr>
            <p:cNvPr id="409" name="Google Shape;409;p39"/>
            <p:cNvSpPr/>
            <p:nvPr/>
          </p:nvSpPr>
          <p:spPr>
            <a:xfrm rot="-5400000">
              <a:off x="2902488" y="902232"/>
              <a:ext cx="3339000" cy="3339000"/>
            </a:xfrm>
            <a:prstGeom prst="ellipse">
              <a:avLst/>
            </a:prstGeom>
            <a:noFill/>
            <a:ln cap="flat" cmpd="sng" w="19050">
              <a:solidFill>
                <a:srgbClr val="1D7E7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a:off x="3123875" y="1123625"/>
              <a:ext cx="2896500" cy="2896200"/>
            </a:xfrm>
            <a:prstGeom prst="pie">
              <a:avLst>
                <a:gd fmla="val 2689583" name="adj1"/>
                <a:gd fmla="val 13510993" name="adj2"/>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9"/>
          <p:cNvSpPr/>
          <p:nvPr/>
        </p:nvSpPr>
        <p:spPr>
          <a:xfrm>
            <a:off x="4337039" y="234675"/>
            <a:ext cx="450000" cy="450000"/>
          </a:xfrm>
          <a:prstGeom prst="ellipse">
            <a:avLst/>
          </a:prstGeom>
          <a:solidFill>
            <a:srgbClr val="1B786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12" name="Google Shape;412;p39"/>
          <p:cNvSpPr txBox="1"/>
          <p:nvPr/>
        </p:nvSpPr>
        <p:spPr>
          <a:xfrm>
            <a:off x="3520432" y="212529"/>
            <a:ext cx="2083200" cy="523200"/>
          </a:xfrm>
          <a:prstGeom prst="rect">
            <a:avLst/>
          </a:prstGeom>
          <a:noFill/>
          <a:ln>
            <a:noFill/>
          </a:ln>
          <a:effectLst>
            <a:outerShdw blurRad="85725" rotWithShape="0" algn="bl" dir="6360000" dist="57150">
              <a:srgbClr val="000000"/>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rPr>
              <a:t>What is </a:t>
            </a:r>
            <a:endParaRPr b="1" sz="1100">
              <a:solidFill>
                <a:schemeClr val="lt1"/>
              </a:solidFill>
            </a:endParaRPr>
          </a:p>
          <a:p>
            <a:pPr indent="0" lvl="0" marL="0" rtl="0" algn="ctr">
              <a:spcBef>
                <a:spcPts val="0"/>
              </a:spcBef>
              <a:spcAft>
                <a:spcPts val="0"/>
              </a:spcAft>
              <a:buNone/>
            </a:pPr>
            <a:r>
              <a:rPr b="1" lang="en" sz="1100">
                <a:solidFill>
                  <a:schemeClr val="lt1"/>
                </a:solidFill>
              </a:rPr>
              <a:t>Fuzzing?</a:t>
            </a:r>
            <a:endParaRPr b="1" sz="11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40"/>
          <p:cNvPicPr preferRelativeResize="0"/>
          <p:nvPr/>
        </p:nvPicPr>
        <p:blipFill rotWithShape="1">
          <a:blip r:embed="rId3">
            <a:alphaModFix/>
          </a:blip>
          <a:srcRect b="0" l="0" r="68234" t="0"/>
          <a:stretch/>
        </p:blipFill>
        <p:spPr>
          <a:xfrm>
            <a:off x="4183238" y="1028704"/>
            <a:ext cx="777525" cy="827250"/>
          </a:xfrm>
          <a:prstGeom prst="rect">
            <a:avLst/>
          </a:prstGeom>
          <a:noFill/>
          <a:ln>
            <a:noFill/>
          </a:ln>
        </p:spPr>
      </p:pic>
      <p:pic>
        <p:nvPicPr>
          <p:cNvPr id="418" name="Google Shape;418;p40"/>
          <p:cNvPicPr preferRelativeResize="0"/>
          <p:nvPr/>
        </p:nvPicPr>
        <p:blipFill>
          <a:blip r:embed="rId4">
            <a:alphaModFix/>
          </a:blip>
          <a:stretch>
            <a:fillRect/>
          </a:stretch>
        </p:blipFill>
        <p:spPr>
          <a:xfrm>
            <a:off x="3096925" y="3368588"/>
            <a:ext cx="902000" cy="646850"/>
          </a:xfrm>
          <a:prstGeom prst="rect">
            <a:avLst/>
          </a:prstGeom>
          <a:noFill/>
          <a:ln>
            <a:noFill/>
          </a:ln>
        </p:spPr>
      </p:pic>
      <p:pic>
        <p:nvPicPr>
          <p:cNvPr id="419" name="Google Shape;419;p40"/>
          <p:cNvPicPr preferRelativeResize="0"/>
          <p:nvPr/>
        </p:nvPicPr>
        <p:blipFill>
          <a:blip r:embed="rId5">
            <a:alphaModFix/>
          </a:blip>
          <a:stretch>
            <a:fillRect/>
          </a:stretch>
        </p:blipFill>
        <p:spPr>
          <a:xfrm>
            <a:off x="2075350" y="1028700"/>
            <a:ext cx="902000" cy="902000"/>
          </a:xfrm>
          <a:prstGeom prst="rect">
            <a:avLst/>
          </a:prstGeom>
          <a:noFill/>
          <a:ln>
            <a:noFill/>
          </a:ln>
        </p:spPr>
      </p:pic>
      <p:pic>
        <p:nvPicPr>
          <p:cNvPr id="420" name="Google Shape;420;p40"/>
          <p:cNvPicPr preferRelativeResize="0"/>
          <p:nvPr/>
        </p:nvPicPr>
        <p:blipFill>
          <a:blip r:embed="rId6">
            <a:alphaModFix/>
          </a:blip>
          <a:stretch>
            <a:fillRect/>
          </a:stretch>
        </p:blipFill>
        <p:spPr>
          <a:xfrm>
            <a:off x="5242838" y="3303238"/>
            <a:ext cx="777525" cy="777525"/>
          </a:xfrm>
          <a:prstGeom prst="rect">
            <a:avLst/>
          </a:prstGeom>
          <a:noFill/>
          <a:ln>
            <a:noFill/>
          </a:ln>
        </p:spPr>
      </p:pic>
      <p:sp>
        <p:nvSpPr>
          <p:cNvPr id="421" name="Google Shape;421;p40"/>
          <p:cNvSpPr/>
          <p:nvPr/>
        </p:nvSpPr>
        <p:spPr>
          <a:xfrm flipH="1" rot="984884">
            <a:off x="6580090"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0"/>
          <p:cNvSpPr/>
          <p:nvPr/>
        </p:nvSpPr>
        <p:spPr>
          <a:xfrm rot="-984884">
            <a:off x="5557569"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0"/>
          <p:cNvSpPr/>
          <p:nvPr/>
        </p:nvSpPr>
        <p:spPr>
          <a:xfrm flipH="1" rot="984884">
            <a:off x="4522797"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p:nvPr/>
        </p:nvSpPr>
        <p:spPr>
          <a:xfrm rot="-984884">
            <a:off x="3500275"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p:nvPr/>
        </p:nvSpPr>
        <p:spPr>
          <a:xfrm flipH="1" rot="984884">
            <a:off x="2469620"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0"/>
          <p:cNvSpPr txBox="1"/>
          <p:nvPr/>
        </p:nvSpPr>
        <p:spPr>
          <a:xfrm>
            <a:off x="2463725" y="2781876"/>
            <a:ext cx="2073600" cy="276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Package a target using Docker</a:t>
            </a:r>
            <a:endParaRPr sz="10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b="1" sz="1000">
              <a:solidFill>
                <a:schemeClr val="dk1"/>
              </a:solidFill>
              <a:latin typeface="Roboto"/>
              <a:ea typeface="Roboto"/>
              <a:cs typeface="Roboto"/>
              <a:sym typeface="Roboto"/>
            </a:endParaRPr>
          </a:p>
        </p:txBody>
      </p:sp>
      <p:sp>
        <p:nvSpPr>
          <p:cNvPr id="427" name="Google Shape;427;p40"/>
          <p:cNvSpPr/>
          <p:nvPr/>
        </p:nvSpPr>
        <p:spPr>
          <a:xfrm rot="-1789476">
            <a:off x="3467692" y="2646587"/>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0"/>
          <p:cNvSpPr/>
          <p:nvPr/>
        </p:nvSpPr>
        <p:spPr>
          <a:xfrm>
            <a:off x="3505703" y="3079879"/>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0"/>
          <p:cNvSpPr/>
          <p:nvPr/>
        </p:nvSpPr>
        <p:spPr>
          <a:xfrm rot="-984884">
            <a:off x="1447098"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0"/>
          <p:cNvSpPr/>
          <p:nvPr/>
        </p:nvSpPr>
        <p:spPr>
          <a:xfrm rot="-1789476">
            <a:off x="5520870" y="2646587"/>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0"/>
          <p:cNvSpPr txBox="1"/>
          <p:nvPr/>
        </p:nvSpPr>
        <p:spPr>
          <a:xfrm>
            <a:off x="4668600" y="2811100"/>
            <a:ext cx="19260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Automate with Github Actions</a:t>
            </a:r>
            <a:endParaRPr b="1" sz="1000">
              <a:solidFill>
                <a:schemeClr val="dk1"/>
              </a:solidFill>
              <a:latin typeface="Roboto"/>
              <a:ea typeface="Roboto"/>
              <a:cs typeface="Roboto"/>
              <a:sym typeface="Roboto"/>
            </a:endParaRPr>
          </a:p>
        </p:txBody>
      </p:sp>
      <p:sp>
        <p:nvSpPr>
          <p:cNvPr id="432" name="Google Shape;432;p40"/>
          <p:cNvSpPr/>
          <p:nvPr/>
        </p:nvSpPr>
        <p:spPr>
          <a:xfrm>
            <a:off x="5556103" y="3079879"/>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0"/>
          <p:cNvSpPr/>
          <p:nvPr/>
        </p:nvSpPr>
        <p:spPr>
          <a:xfrm rot="-1789476">
            <a:off x="6536164"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0"/>
          <p:cNvSpPr txBox="1"/>
          <p:nvPr/>
        </p:nvSpPr>
        <p:spPr>
          <a:xfrm>
            <a:off x="5913075" y="2060800"/>
            <a:ext cx="17145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Roboto"/>
                <a:ea typeface="Roboto"/>
                <a:cs typeface="Roboto"/>
                <a:sym typeface="Roboto"/>
              </a:rPr>
              <a:t>Set up regression testing</a:t>
            </a:r>
            <a:endParaRPr sz="1000">
              <a:solidFill>
                <a:schemeClr val="dk1"/>
              </a:solidFill>
              <a:latin typeface="Roboto"/>
              <a:ea typeface="Roboto"/>
              <a:cs typeface="Roboto"/>
              <a:sym typeface="Roboto"/>
            </a:endParaRPr>
          </a:p>
        </p:txBody>
      </p:sp>
      <p:sp>
        <p:nvSpPr>
          <p:cNvPr id="435" name="Google Shape;435;p40"/>
          <p:cNvSpPr/>
          <p:nvPr/>
        </p:nvSpPr>
        <p:spPr>
          <a:xfrm rot="10800000">
            <a:off x="6571085"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
          <p:cNvSpPr/>
          <p:nvPr/>
        </p:nvSpPr>
        <p:spPr>
          <a:xfrm rot="-1789476">
            <a:off x="4478870"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0"/>
          <p:cNvSpPr txBox="1"/>
          <p:nvPr/>
        </p:nvSpPr>
        <p:spPr>
          <a:xfrm>
            <a:off x="3657350" y="2060800"/>
            <a:ext cx="19887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latin typeface="Roboto"/>
                <a:ea typeface="Roboto"/>
                <a:cs typeface="Roboto"/>
                <a:sym typeface="Roboto"/>
              </a:rPr>
              <a:t>Fuzzing a target with Mayhem</a:t>
            </a:r>
            <a:endParaRPr b="1" sz="1000">
              <a:solidFill>
                <a:schemeClr val="dk1"/>
              </a:solidFill>
              <a:latin typeface="Roboto"/>
              <a:ea typeface="Roboto"/>
              <a:cs typeface="Roboto"/>
              <a:sym typeface="Roboto"/>
            </a:endParaRPr>
          </a:p>
        </p:txBody>
      </p:sp>
      <p:sp>
        <p:nvSpPr>
          <p:cNvPr id="438" name="Google Shape;438;p40"/>
          <p:cNvSpPr/>
          <p:nvPr/>
        </p:nvSpPr>
        <p:spPr>
          <a:xfrm rot="10800000">
            <a:off x="4514078"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0"/>
          <p:cNvSpPr txBox="1"/>
          <p:nvPr/>
        </p:nvSpPr>
        <p:spPr>
          <a:xfrm>
            <a:off x="1395350" y="2060800"/>
            <a:ext cx="22620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Create a Fuzz Target with libFuzzer</a:t>
            </a:r>
            <a:endParaRPr sz="10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sz="600">
              <a:solidFill>
                <a:schemeClr val="dk1"/>
              </a:solidFill>
              <a:latin typeface="Roboto"/>
              <a:ea typeface="Roboto"/>
              <a:cs typeface="Roboto"/>
              <a:sym typeface="Roboto"/>
            </a:endParaRPr>
          </a:p>
        </p:txBody>
      </p:sp>
      <p:sp>
        <p:nvSpPr>
          <p:cNvPr id="440" name="Google Shape;440;p40"/>
          <p:cNvSpPr/>
          <p:nvPr/>
        </p:nvSpPr>
        <p:spPr>
          <a:xfrm rot="10800000">
            <a:off x="2463728"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0"/>
          <p:cNvSpPr/>
          <p:nvPr/>
        </p:nvSpPr>
        <p:spPr>
          <a:xfrm rot="-1789476">
            <a:off x="2425693"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40"/>
          <p:cNvPicPr preferRelativeResize="0"/>
          <p:nvPr/>
        </p:nvPicPr>
        <p:blipFill>
          <a:blip r:embed="rId7">
            <a:alphaModFix/>
          </a:blip>
          <a:stretch>
            <a:fillRect/>
          </a:stretch>
        </p:blipFill>
        <p:spPr>
          <a:xfrm>
            <a:off x="6156934" y="1028700"/>
            <a:ext cx="902000" cy="902000"/>
          </a:xfrm>
          <a:prstGeom prst="rect">
            <a:avLst/>
          </a:prstGeom>
          <a:noFill/>
          <a:ln>
            <a:noFill/>
          </a:ln>
        </p:spPr>
      </p:pic>
      <p:sp>
        <p:nvSpPr>
          <p:cNvPr id="443" name="Google Shape;443;p40"/>
          <p:cNvSpPr txBox="1"/>
          <p:nvPr>
            <p:ph type="title"/>
          </p:nvPr>
        </p:nvSpPr>
        <p:spPr>
          <a:xfrm>
            <a:off x="457200" y="228600"/>
            <a:ext cx="82296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Modern CI/CD Pipeline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1"/>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Lighttpd (“Lighty”)</a:t>
            </a:r>
            <a:endParaRPr/>
          </a:p>
        </p:txBody>
      </p:sp>
      <p:pic>
        <p:nvPicPr>
          <p:cNvPr id="449" name="Google Shape;449;p41"/>
          <p:cNvPicPr preferRelativeResize="0"/>
          <p:nvPr/>
        </p:nvPicPr>
        <p:blipFill>
          <a:blip r:embed="rId3">
            <a:alphaModFix/>
          </a:blip>
          <a:stretch>
            <a:fillRect/>
          </a:stretch>
        </p:blipFill>
        <p:spPr>
          <a:xfrm>
            <a:off x="228600" y="1158575"/>
            <a:ext cx="3713350" cy="3617951"/>
          </a:xfrm>
          <a:prstGeom prst="rect">
            <a:avLst/>
          </a:prstGeom>
          <a:noFill/>
          <a:ln>
            <a:noFill/>
          </a:ln>
        </p:spPr>
      </p:pic>
      <p:pic>
        <p:nvPicPr>
          <p:cNvPr id="450" name="Google Shape;450;p41"/>
          <p:cNvPicPr preferRelativeResize="0"/>
          <p:nvPr/>
        </p:nvPicPr>
        <p:blipFill>
          <a:blip r:embed="rId4">
            <a:alphaModFix/>
          </a:blip>
          <a:stretch>
            <a:fillRect/>
          </a:stretch>
        </p:blipFill>
        <p:spPr>
          <a:xfrm>
            <a:off x="5486400" y="1026600"/>
            <a:ext cx="2554033" cy="381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2"/>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Lighttpd (“Lighty”)</a:t>
            </a:r>
            <a:endParaRPr/>
          </a:p>
        </p:txBody>
      </p:sp>
      <p:pic>
        <p:nvPicPr>
          <p:cNvPr id="456" name="Google Shape;456;p42"/>
          <p:cNvPicPr preferRelativeResize="0"/>
          <p:nvPr/>
        </p:nvPicPr>
        <p:blipFill>
          <a:blip r:embed="rId3">
            <a:alphaModFix/>
          </a:blip>
          <a:stretch>
            <a:fillRect/>
          </a:stretch>
        </p:blipFill>
        <p:spPr>
          <a:xfrm>
            <a:off x="152400" y="1181100"/>
            <a:ext cx="8686579" cy="381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3"/>
          <p:cNvSpPr/>
          <p:nvPr/>
        </p:nvSpPr>
        <p:spPr>
          <a:xfrm>
            <a:off x="1291788" y="280000"/>
            <a:ext cx="6560400" cy="34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type="title"/>
          </p:nvPr>
        </p:nvSpPr>
        <p:spPr>
          <a:xfrm>
            <a:off x="457200" y="228600"/>
            <a:ext cx="82296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u="sng">
                <a:solidFill>
                  <a:schemeClr val="hlink"/>
                </a:solidFill>
                <a:hlinkClick r:id="rId3"/>
              </a:rPr>
              <a:t>https://github.com/mayhemheroes/hackathon-resources</a:t>
            </a:r>
            <a:endParaRPr sz="1900"/>
          </a:p>
        </p:txBody>
      </p:sp>
      <p:sp>
        <p:nvSpPr>
          <p:cNvPr id="463" name="Google Shape;463;p43"/>
          <p:cNvSpPr txBox="1"/>
          <p:nvPr/>
        </p:nvSpPr>
        <p:spPr>
          <a:xfrm>
            <a:off x="540400" y="1205650"/>
            <a:ext cx="10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Light"/>
                <a:ea typeface="Roboto Light"/>
                <a:cs typeface="Roboto Light"/>
                <a:sym typeface="Roboto Light"/>
              </a:rPr>
              <a:t>Go here</a:t>
            </a:r>
            <a:endParaRPr>
              <a:latin typeface="Roboto Light"/>
              <a:ea typeface="Roboto Light"/>
              <a:cs typeface="Roboto Light"/>
              <a:sym typeface="Roboto Light"/>
            </a:endParaRPr>
          </a:p>
        </p:txBody>
      </p:sp>
      <p:pic>
        <p:nvPicPr>
          <p:cNvPr id="464" name="Google Shape;464;p43"/>
          <p:cNvPicPr preferRelativeResize="0"/>
          <p:nvPr/>
        </p:nvPicPr>
        <p:blipFill>
          <a:blip r:embed="rId4">
            <a:alphaModFix/>
          </a:blip>
          <a:stretch>
            <a:fillRect/>
          </a:stretch>
        </p:blipFill>
        <p:spPr>
          <a:xfrm>
            <a:off x="2418500" y="766688"/>
            <a:ext cx="4306976" cy="3837124"/>
          </a:xfrm>
          <a:prstGeom prst="rect">
            <a:avLst/>
          </a:prstGeom>
          <a:noFill/>
          <a:ln>
            <a:noFill/>
          </a:ln>
        </p:spPr>
      </p:pic>
      <p:cxnSp>
        <p:nvCxnSpPr>
          <p:cNvPr id="465" name="Google Shape;465;p43"/>
          <p:cNvCxnSpPr/>
          <p:nvPr/>
        </p:nvCxnSpPr>
        <p:spPr>
          <a:xfrm flipH="1" rot="10800000">
            <a:off x="1300525" y="722950"/>
            <a:ext cx="927000" cy="682800"/>
          </a:xfrm>
          <a:prstGeom prst="straightConnector1">
            <a:avLst/>
          </a:prstGeom>
          <a:noFill/>
          <a:ln cap="flat" cmpd="sng" w="9525">
            <a:solidFill>
              <a:schemeClr val="accent1"/>
            </a:solidFill>
            <a:prstDash val="solid"/>
            <a:round/>
            <a:headEnd len="med" w="med" type="none"/>
            <a:tailEnd len="med" w="med" type="triangle"/>
          </a:ln>
        </p:spPr>
      </p:cxnSp>
      <p:sp>
        <p:nvSpPr>
          <p:cNvPr id="466" name="Google Shape;466;p43"/>
          <p:cNvSpPr txBox="1"/>
          <p:nvPr/>
        </p:nvSpPr>
        <p:spPr>
          <a:xfrm>
            <a:off x="643825" y="3400550"/>
            <a:ext cx="10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Light"/>
                <a:ea typeface="Roboto Light"/>
                <a:cs typeface="Roboto Light"/>
                <a:sym typeface="Roboto Light"/>
              </a:rPr>
              <a:t>Click here</a:t>
            </a:r>
            <a:endParaRPr>
              <a:latin typeface="Roboto Light"/>
              <a:ea typeface="Roboto Light"/>
              <a:cs typeface="Roboto Light"/>
              <a:sym typeface="Roboto Light"/>
            </a:endParaRPr>
          </a:p>
        </p:txBody>
      </p:sp>
      <p:cxnSp>
        <p:nvCxnSpPr>
          <p:cNvPr id="467" name="Google Shape;467;p43"/>
          <p:cNvCxnSpPr>
            <a:stCxn id="466" idx="3"/>
            <a:endCxn id="468" idx="1"/>
          </p:cNvCxnSpPr>
          <p:nvPr/>
        </p:nvCxnSpPr>
        <p:spPr>
          <a:xfrm>
            <a:off x="1659325" y="3600650"/>
            <a:ext cx="1038300" cy="716100"/>
          </a:xfrm>
          <a:prstGeom prst="straightConnector1">
            <a:avLst/>
          </a:prstGeom>
          <a:noFill/>
          <a:ln cap="flat" cmpd="sng" w="9525">
            <a:solidFill>
              <a:schemeClr val="accent1"/>
            </a:solidFill>
            <a:prstDash val="solid"/>
            <a:round/>
            <a:headEnd len="med" w="med" type="none"/>
            <a:tailEnd len="med" w="med" type="triangle"/>
          </a:ln>
        </p:spPr>
      </p:cxnSp>
      <p:sp>
        <p:nvSpPr>
          <p:cNvPr id="468" name="Google Shape;468;p43"/>
          <p:cNvSpPr/>
          <p:nvPr/>
        </p:nvSpPr>
        <p:spPr>
          <a:xfrm>
            <a:off x="2697625" y="4227825"/>
            <a:ext cx="845400" cy="177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4"/>
          <p:cNvSpPr txBox="1"/>
          <p:nvPr/>
        </p:nvSpPr>
        <p:spPr>
          <a:xfrm>
            <a:off x="148875" y="2074100"/>
            <a:ext cx="8855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rgbClr val="FFFFFF"/>
                </a:solidFill>
              </a:rPr>
              <a:t>Quiz 1</a:t>
            </a:r>
            <a:endParaRPr b="1" sz="60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7"/>
          <p:cNvSpPr txBox="1"/>
          <p:nvPr>
            <p:ph type="title"/>
          </p:nvPr>
        </p:nvSpPr>
        <p:spPr>
          <a:xfrm>
            <a:off x="4572000" y="531575"/>
            <a:ext cx="4056300" cy="45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129" name="Google Shape;129;p27"/>
          <p:cNvSpPr txBox="1"/>
          <p:nvPr>
            <p:ph idx="1" type="body"/>
          </p:nvPr>
        </p:nvSpPr>
        <p:spPr>
          <a:xfrm>
            <a:off x="4572000" y="1113300"/>
            <a:ext cx="4343400" cy="3801600"/>
          </a:xfrm>
          <a:prstGeom prst="rect">
            <a:avLst/>
          </a:prstGeom>
        </p:spPr>
        <p:txBody>
          <a:bodyPr anchorCtr="0" anchor="t" bIns="91425" lIns="91425" spcFirstLastPara="1" rIns="91425" wrap="square" tIns="91425">
            <a:noAutofit/>
          </a:bodyPr>
          <a:lstStyle/>
          <a:p>
            <a:pPr indent="-298450" lvl="0" marL="457200" rtl="0" algn="l">
              <a:lnSpc>
                <a:spcPct val="80000"/>
              </a:lnSpc>
              <a:spcBef>
                <a:spcPts val="0"/>
              </a:spcBef>
              <a:spcAft>
                <a:spcPts val="0"/>
              </a:spcAft>
              <a:buSzPts val="1100"/>
              <a:buChar char="●"/>
            </a:pPr>
            <a:r>
              <a:rPr lang="en" sz="1100"/>
              <a:t>Mission</a:t>
            </a:r>
            <a:endParaRPr sz="1100"/>
          </a:p>
          <a:p>
            <a:pPr indent="-298450" lvl="0" marL="457200" rtl="0" algn="l">
              <a:lnSpc>
                <a:spcPct val="80000"/>
              </a:lnSpc>
              <a:spcBef>
                <a:spcPts val="0"/>
              </a:spcBef>
              <a:spcAft>
                <a:spcPts val="0"/>
              </a:spcAft>
              <a:buSzPts val="1100"/>
              <a:buChar char="●"/>
            </a:pPr>
            <a:r>
              <a:rPr lang="en" sz="1100"/>
              <a:t>Fuzzing Introduction </a:t>
            </a:r>
            <a:r>
              <a:rPr lang="en" sz="1100">
                <a:solidFill>
                  <a:schemeClr val="accent1"/>
                </a:solidFill>
              </a:rPr>
              <a:t>~45 mins</a:t>
            </a:r>
            <a:endParaRPr sz="1100">
              <a:solidFill>
                <a:schemeClr val="accent1"/>
              </a:solidFill>
            </a:endParaRPr>
          </a:p>
          <a:p>
            <a:pPr indent="-290512" lvl="1" marL="914400" rtl="0" algn="l">
              <a:lnSpc>
                <a:spcPct val="80000"/>
              </a:lnSpc>
              <a:spcBef>
                <a:spcPts val="0"/>
              </a:spcBef>
              <a:spcAft>
                <a:spcPts val="0"/>
              </a:spcAft>
              <a:buSzPts val="975"/>
              <a:buChar char="●"/>
            </a:pPr>
            <a:r>
              <a:rPr lang="en" sz="975"/>
              <a:t>Mayhem Setup</a:t>
            </a:r>
            <a:endParaRPr sz="975"/>
          </a:p>
          <a:p>
            <a:pPr indent="-290512" lvl="1" marL="914400" rtl="0" algn="l">
              <a:lnSpc>
                <a:spcPct val="80000"/>
              </a:lnSpc>
              <a:spcBef>
                <a:spcPts val="0"/>
              </a:spcBef>
              <a:spcAft>
                <a:spcPts val="0"/>
              </a:spcAft>
              <a:buSzPts val="975"/>
              <a:buChar char="●"/>
            </a:pPr>
            <a:r>
              <a:rPr lang="en" sz="975"/>
              <a:t>Fuzzing Lighttpd</a:t>
            </a:r>
            <a:endParaRPr sz="975"/>
          </a:p>
          <a:p>
            <a:pPr indent="-290512" lvl="1" marL="914400" rtl="0" algn="l">
              <a:lnSpc>
                <a:spcPct val="80000"/>
              </a:lnSpc>
              <a:spcBef>
                <a:spcPts val="0"/>
              </a:spcBef>
              <a:spcAft>
                <a:spcPts val="0"/>
              </a:spcAft>
              <a:buSzPts val="975"/>
              <a:buChar char="●"/>
            </a:pPr>
            <a:r>
              <a:rPr lang="en" sz="975"/>
              <a:t>Fuzzing Overview and Fuzz Targets</a:t>
            </a:r>
            <a:endParaRPr sz="975"/>
          </a:p>
          <a:p>
            <a:pPr indent="-298450" lvl="0" marL="457200" rtl="0" algn="l">
              <a:lnSpc>
                <a:spcPct val="80000"/>
              </a:lnSpc>
              <a:spcBef>
                <a:spcPts val="0"/>
              </a:spcBef>
              <a:spcAft>
                <a:spcPts val="0"/>
              </a:spcAft>
              <a:buSzPts val="1100"/>
              <a:buChar char="●"/>
            </a:pPr>
            <a:r>
              <a:rPr lang="en" sz="1100"/>
              <a:t>Getting Help </a:t>
            </a:r>
            <a:r>
              <a:rPr lang="en" sz="1100">
                <a:solidFill>
                  <a:schemeClr val="accent1"/>
                </a:solidFill>
              </a:rPr>
              <a:t>~10 mins</a:t>
            </a:r>
            <a:endParaRPr sz="1100">
              <a:solidFill>
                <a:schemeClr val="accent1"/>
              </a:solidFill>
            </a:endParaRPr>
          </a:p>
          <a:p>
            <a:pPr indent="-290512" lvl="1" marL="914400" rtl="0" algn="l">
              <a:lnSpc>
                <a:spcPct val="80000"/>
              </a:lnSpc>
              <a:spcBef>
                <a:spcPts val="0"/>
              </a:spcBef>
              <a:spcAft>
                <a:spcPts val="0"/>
              </a:spcAft>
              <a:buSzPts val="975"/>
              <a:buChar char="●"/>
            </a:pPr>
            <a:r>
              <a:rPr lang="en" sz="975"/>
              <a:t>Community and Discord</a:t>
            </a:r>
            <a:endParaRPr sz="975"/>
          </a:p>
          <a:p>
            <a:pPr indent="-298450" lvl="0" marL="457200" rtl="0" algn="l">
              <a:lnSpc>
                <a:spcPct val="80000"/>
              </a:lnSpc>
              <a:spcBef>
                <a:spcPts val="0"/>
              </a:spcBef>
              <a:spcAft>
                <a:spcPts val="0"/>
              </a:spcAft>
              <a:buSzPts val="1100"/>
              <a:buChar char="●"/>
            </a:pPr>
            <a:r>
              <a:rPr lang="en" sz="1100"/>
              <a:t>Mayhem CLI </a:t>
            </a:r>
            <a:r>
              <a:rPr lang="en" sz="1100">
                <a:solidFill>
                  <a:schemeClr val="accent1"/>
                </a:solidFill>
              </a:rPr>
              <a:t>~15 mins</a:t>
            </a:r>
            <a:endParaRPr sz="1100">
              <a:solidFill>
                <a:schemeClr val="accent1"/>
              </a:solidFill>
            </a:endParaRPr>
          </a:p>
          <a:p>
            <a:pPr indent="-298450" lvl="0" marL="457200" rtl="0" algn="l">
              <a:lnSpc>
                <a:spcPct val="80000"/>
              </a:lnSpc>
              <a:spcBef>
                <a:spcPts val="0"/>
              </a:spcBef>
              <a:spcAft>
                <a:spcPts val="0"/>
              </a:spcAft>
              <a:buSzPts val="1100"/>
              <a:buChar char="●"/>
            </a:pPr>
            <a:r>
              <a:rPr lang="en" sz="1100"/>
              <a:t>Packaging for Mayhem </a:t>
            </a:r>
            <a:r>
              <a:rPr lang="en" sz="1100">
                <a:solidFill>
                  <a:schemeClr val="accent1"/>
                </a:solidFill>
              </a:rPr>
              <a:t>~30 mins</a:t>
            </a:r>
            <a:endParaRPr sz="1100">
              <a:solidFill>
                <a:schemeClr val="accent1"/>
              </a:solidFill>
            </a:endParaRPr>
          </a:p>
          <a:p>
            <a:pPr indent="-290512" lvl="1" marL="914400" rtl="0" algn="l">
              <a:lnSpc>
                <a:spcPct val="80000"/>
              </a:lnSpc>
              <a:spcBef>
                <a:spcPts val="0"/>
              </a:spcBef>
              <a:spcAft>
                <a:spcPts val="0"/>
              </a:spcAft>
              <a:buSzPts val="975"/>
              <a:buChar char="●"/>
            </a:pPr>
            <a:r>
              <a:rPr lang="en" sz="975"/>
              <a:t>Docker overview</a:t>
            </a:r>
            <a:endParaRPr sz="975"/>
          </a:p>
          <a:p>
            <a:pPr indent="-290512" lvl="1" marL="914400" rtl="0" algn="l">
              <a:lnSpc>
                <a:spcPct val="80000"/>
              </a:lnSpc>
              <a:spcBef>
                <a:spcPts val="0"/>
              </a:spcBef>
              <a:spcAft>
                <a:spcPts val="0"/>
              </a:spcAft>
              <a:buSzPts val="975"/>
              <a:buChar char="●"/>
            </a:pPr>
            <a:r>
              <a:rPr lang="en" sz="975"/>
              <a:t>Docker + </a:t>
            </a:r>
            <a:r>
              <a:rPr lang="en" sz="975"/>
              <a:t>Mayhem</a:t>
            </a:r>
            <a:r>
              <a:rPr lang="en" sz="975"/>
              <a:t> Exercise</a:t>
            </a:r>
            <a:endParaRPr sz="975"/>
          </a:p>
          <a:p>
            <a:pPr indent="-298450" lvl="0" marL="457200" rtl="0" algn="l">
              <a:lnSpc>
                <a:spcPct val="80000"/>
              </a:lnSpc>
              <a:spcBef>
                <a:spcPts val="0"/>
              </a:spcBef>
              <a:spcAft>
                <a:spcPts val="0"/>
              </a:spcAft>
              <a:buSzPts val="1100"/>
              <a:buChar char="●"/>
            </a:pPr>
            <a:r>
              <a:rPr lang="en" sz="1100">
                <a:solidFill>
                  <a:schemeClr val="dk1"/>
                </a:solidFill>
              </a:rPr>
              <a:t>Build Systems </a:t>
            </a:r>
            <a:r>
              <a:rPr lang="en" sz="1100">
                <a:solidFill>
                  <a:srgbClr val="F93D3D"/>
                </a:solidFill>
              </a:rPr>
              <a:t>~30 mins</a:t>
            </a:r>
            <a:endParaRPr sz="1100">
              <a:solidFill>
                <a:srgbClr val="F93D3D"/>
              </a:solidFill>
            </a:endParaRPr>
          </a:p>
          <a:p>
            <a:pPr indent="-290512" lvl="1" marL="914400" rtl="0" algn="l">
              <a:lnSpc>
                <a:spcPct val="80000"/>
              </a:lnSpc>
              <a:spcBef>
                <a:spcPts val="0"/>
              </a:spcBef>
              <a:spcAft>
                <a:spcPts val="0"/>
              </a:spcAft>
              <a:buClr>
                <a:schemeClr val="dk1"/>
              </a:buClr>
              <a:buSzPts val="975"/>
              <a:buChar char="●"/>
            </a:pPr>
            <a:r>
              <a:rPr lang="en" sz="975">
                <a:solidFill>
                  <a:schemeClr val="dk1"/>
                </a:solidFill>
              </a:rPr>
              <a:t>Common Patterns</a:t>
            </a:r>
            <a:endParaRPr sz="975">
              <a:solidFill>
                <a:schemeClr val="dk1"/>
              </a:solidFill>
            </a:endParaRPr>
          </a:p>
          <a:p>
            <a:pPr indent="-290512" lvl="1" marL="914400" rtl="0" algn="l">
              <a:lnSpc>
                <a:spcPct val="80000"/>
              </a:lnSpc>
              <a:spcBef>
                <a:spcPts val="0"/>
              </a:spcBef>
              <a:spcAft>
                <a:spcPts val="0"/>
              </a:spcAft>
              <a:buClr>
                <a:schemeClr val="dk1"/>
              </a:buClr>
              <a:buSzPts val="975"/>
              <a:buChar char="●"/>
            </a:pPr>
            <a:r>
              <a:rPr lang="en" sz="975">
                <a:solidFill>
                  <a:schemeClr val="dk1"/>
                </a:solidFill>
              </a:rPr>
              <a:t>CMake Exercise</a:t>
            </a:r>
            <a:endParaRPr sz="975">
              <a:solidFill>
                <a:schemeClr val="dk1"/>
              </a:solidFill>
            </a:endParaRPr>
          </a:p>
          <a:p>
            <a:pPr indent="0" lvl="0" marL="0" rtl="0" algn="l">
              <a:lnSpc>
                <a:spcPct val="80000"/>
              </a:lnSpc>
              <a:spcBef>
                <a:spcPts val="1000"/>
              </a:spcBef>
              <a:spcAft>
                <a:spcPts val="0"/>
              </a:spcAft>
              <a:buSzPts val="688"/>
              <a:buNone/>
            </a:pPr>
            <a:r>
              <a:rPr lang="en" sz="1100">
                <a:solidFill>
                  <a:schemeClr val="accent1"/>
                </a:solidFill>
              </a:rPr>
              <a:t>~Break (30 mins)~</a:t>
            </a:r>
            <a:endParaRPr sz="1100">
              <a:solidFill>
                <a:schemeClr val="accent1"/>
              </a:solidFill>
            </a:endParaRPr>
          </a:p>
          <a:p>
            <a:pPr indent="-298450" lvl="0" marL="457200" rtl="0" algn="l">
              <a:lnSpc>
                <a:spcPct val="80000"/>
              </a:lnSpc>
              <a:spcBef>
                <a:spcPts val="1000"/>
              </a:spcBef>
              <a:spcAft>
                <a:spcPts val="0"/>
              </a:spcAft>
              <a:buSzPts val="1100"/>
              <a:buChar char="●"/>
            </a:pPr>
            <a:r>
              <a:rPr lang="en" sz="1100"/>
              <a:t>OSS Fuzzers </a:t>
            </a:r>
            <a:r>
              <a:rPr lang="en" sz="1100">
                <a:solidFill>
                  <a:srgbClr val="F93D3D"/>
                </a:solidFill>
              </a:rPr>
              <a:t>~30 mins</a:t>
            </a:r>
            <a:endParaRPr sz="1100">
              <a:solidFill>
                <a:srgbClr val="F93D3D"/>
              </a:solidFill>
            </a:endParaRPr>
          </a:p>
          <a:p>
            <a:pPr indent="-290512" lvl="1" marL="914400" rtl="0" algn="l">
              <a:lnSpc>
                <a:spcPct val="80000"/>
              </a:lnSpc>
              <a:spcBef>
                <a:spcPts val="0"/>
              </a:spcBef>
              <a:spcAft>
                <a:spcPts val="0"/>
              </a:spcAft>
              <a:buSzPts val="975"/>
              <a:buChar char="●"/>
            </a:pPr>
            <a:r>
              <a:rPr lang="en" sz="975"/>
              <a:t>libFuzzer Example</a:t>
            </a:r>
            <a:endParaRPr sz="975"/>
          </a:p>
          <a:p>
            <a:pPr indent="-290512" lvl="1" marL="914400" rtl="0" algn="l">
              <a:lnSpc>
                <a:spcPct val="80000"/>
              </a:lnSpc>
              <a:spcBef>
                <a:spcPts val="0"/>
              </a:spcBef>
              <a:spcAft>
                <a:spcPts val="0"/>
              </a:spcAft>
              <a:buSzPts val="975"/>
              <a:buChar char="●"/>
            </a:pPr>
            <a:r>
              <a:rPr lang="en" sz="975"/>
              <a:t>libFuzzer Exercise</a:t>
            </a:r>
            <a:endParaRPr sz="975"/>
          </a:p>
          <a:p>
            <a:pPr indent="-298450" lvl="0" marL="457200" rtl="0" algn="l">
              <a:lnSpc>
                <a:spcPct val="80000"/>
              </a:lnSpc>
              <a:spcBef>
                <a:spcPts val="0"/>
              </a:spcBef>
              <a:spcAft>
                <a:spcPts val="0"/>
              </a:spcAft>
              <a:buSzPts val="1100"/>
              <a:buChar char="●"/>
            </a:pPr>
            <a:r>
              <a:rPr lang="en" sz="1100">
                <a:solidFill>
                  <a:schemeClr val="dk1"/>
                </a:solidFill>
              </a:rPr>
              <a:t>GitHub Actions </a:t>
            </a:r>
            <a:r>
              <a:rPr lang="en" sz="1100">
                <a:solidFill>
                  <a:schemeClr val="accent1"/>
                </a:solidFill>
              </a:rPr>
              <a:t>~30 mins</a:t>
            </a:r>
            <a:endParaRPr sz="1100">
              <a:solidFill>
                <a:schemeClr val="accent1"/>
              </a:solidFill>
            </a:endParaRPr>
          </a:p>
          <a:p>
            <a:pPr indent="-298450" lvl="0" marL="457200" rtl="0" algn="l">
              <a:lnSpc>
                <a:spcPct val="80000"/>
              </a:lnSpc>
              <a:spcBef>
                <a:spcPts val="0"/>
              </a:spcBef>
              <a:spcAft>
                <a:spcPts val="0"/>
              </a:spcAft>
              <a:buSzPts val="1100"/>
              <a:buChar char="●"/>
            </a:pPr>
            <a:r>
              <a:rPr lang="en" sz="1100"/>
              <a:t>Case Study </a:t>
            </a:r>
            <a:r>
              <a:rPr lang="en" sz="1100">
                <a:solidFill>
                  <a:schemeClr val="accent1"/>
                </a:solidFill>
              </a:rPr>
              <a:t>~20 mins</a:t>
            </a:r>
            <a:endParaRPr sz="1100">
              <a:solidFill>
                <a:schemeClr val="accent1"/>
              </a:solidFill>
            </a:endParaRPr>
          </a:p>
          <a:p>
            <a:pPr indent="-290512" lvl="1" marL="914400" rtl="0" algn="l">
              <a:lnSpc>
                <a:spcPct val="80000"/>
              </a:lnSpc>
              <a:spcBef>
                <a:spcPts val="0"/>
              </a:spcBef>
              <a:spcAft>
                <a:spcPts val="0"/>
              </a:spcAft>
              <a:buSzPts val="975"/>
              <a:buChar char="●"/>
            </a:pPr>
            <a:r>
              <a:rPr lang="en" sz="975"/>
              <a:t>Cista Overview</a:t>
            </a:r>
            <a:endParaRPr sz="975"/>
          </a:p>
          <a:p>
            <a:pPr indent="-298450" lvl="0" marL="457200" rtl="0" algn="l">
              <a:lnSpc>
                <a:spcPct val="80000"/>
              </a:lnSpc>
              <a:spcBef>
                <a:spcPts val="0"/>
              </a:spcBef>
              <a:spcAft>
                <a:spcPts val="0"/>
              </a:spcAft>
              <a:buSzPts val="1100"/>
              <a:buChar char="●"/>
            </a:pPr>
            <a:r>
              <a:rPr lang="en" sz="1100"/>
              <a:t>Conclusions </a:t>
            </a:r>
            <a:r>
              <a:rPr lang="en" sz="1100">
                <a:solidFill>
                  <a:schemeClr val="accent1"/>
                </a:solidFill>
              </a:rPr>
              <a:t>~10 mins</a:t>
            </a:r>
            <a:endParaRPr sz="1100">
              <a:solidFill>
                <a:schemeClr val="accent1"/>
              </a:solidFill>
            </a:endParaRPr>
          </a:p>
          <a:p>
            <a:pPr indent="-290512" lvl="1" marL="914400" rtl="0" algn="l">
              <a:lnSpc>
                <a:spcPct val="80000"/>
              </a:lnSpc>
              <a:spcBef>
                <a:spcPts val="0"/>
              </a:spcBef>
              <a:spcAft>
                <a:spcPts val="0"/>
              </a:spcAft>
              <a:buSzPts val="975"/>
              <a:buChar char="●"/>
            </a:pPr>
            <a:r>
              <a:rPr lang="en" sz="975"/>
              <a:t>Training Survey</a:t>
            </a:r>
            <a:endParaRPr sz="975"/>
          </a:p>
          <a:p>
            <a:pPr indent="-298450" lvl="0" marL="457200" rtl="0" algn="l">
              <a:lnSpc>
                <a:spcPct val="80000"/>
              </a:lnSpc>
              <a:spcBef>
                <a:spcPts val="0"/>
              </a:spcBef>
              <a:spcAft>
                <a:spcPts val="0"/>
              </a:spcAft>
              <a:buSzPts val="1100"/>
              <a:buChar char="●"/>
            </a:pPr>
            <a:r>
              <a:rPr lang="en" sz="1100"/>
              <a:t>Mayhem Heroes </a:t>
            </a:r>
            <a:r>
              <a:rPr lang="en" sz="1100">
                <a:solidFill>
                  <a:schemeClr val="accent1"/>
                </a:solidFill>
              </a:rPr>
              <a:t>~10 mins</a:t>
            </a:r>
            <a:endParaRPr sz="1100">
              <a:solidFill>
                <a:schemeClr val="accent1"/>
              </a:solidFill>
            </a:endParaRPr>
          </a:p>
          <a:p>
            <a:pPr indent="-298450" lvl="0" marL="457200" rtl="0" algn="l">
              <a:lnSpc>
                <a:spcPct val="80000"/>
              </a:lnSpc>
              <a:spcBef>
                <a:spcPts val="0"/>
              </a:spcBef>
              <a:spcAft>
                <a:spcPts val="0"/>
              </a:spcAft>
              <a:buSzPts val="1100"/>
              <a:buChar char="●"/>
            </a:pPr>
            <a:r>
              <a:rPr lang="en" sz="1100"/>
              <a:t>Survey and Conclusion </a:t>
            </a:r>
            <a:r>
              <a:rPr lang="en" sz="1100">
                <a:solidFill>
                  <a:schemeClr val="accent1"/>
                </a:solidFill>
              </a:rPr>
              <a:t>~10 mins</a:t>
            </a:r>
            <a:endParaRPr sz="1100">
              <a:solidFill>
                <a:schemeClr val="accent1"/>
              </a:solidFill>
            </a:endParaRPr>
          </a:p>
          <a:p>
            <a:pPr indent="0" lvl="0" marL="0" rtl="0" algn="l">
              <a:lnSpc>
                <a:spcPct val="80000"/>
              </a:lnSpc>
              <a:spcBef>
                <a:spcPts val="1000"/>
              </a:spcBef>
              <a:spcAft>
                <a:spcPts val="1000"/>
              </a:spcAft>
              <a:buSzPts val="688"/>
              <a:buNone/>
            </a:pPr>
            <a:r>
              <a:rPr b="1" lang="en" sz="1100"/>
              <a:t>Total Time:  4 hrs (+ 2hrs for Hackathon integration work)</a:t>
            </a:r>
            <a:endParaRPr b="1" sz="1100"/>
          </a:p>
        </p:txBody>
      </p:sp>
      <p:cxnSp>
        <p:nvCxnSpPr>
          <p:cNvPr id="130" name="Google Shape;130;p27"/>
          <p:cNvCxnSpPr/>
          <p:nvPr/>
        </p:nvCxnSpPr>
        <p:spPr>
          <a:xfrm>
            <a:off x="4654850" y="982000"/>
            <a:ext cx="387600" cy="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5"/>
          <p:cNvSpPr txBox="1"/>
          <p:nvPr/>
        </p:nvSpPr>
        <p:spPr>
          <a:xfrm>
            <a:off x="60300" y="175650"/>
            <a:ext cx="8855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What do fuzz testing and electricity have in common?</a:t>
            </a:r>
            <a:endParaRPr b="1" sz="3600">
              <a:solidFill>
                <a:srgbClr val="FFFFFF"/>
              </a:solidFill>
              <a:latin typeface="Roboto"/>
              <a:ea typeface="Roboto"/>
              <a:cs typeface="Roboto"/>
              <a:sym typeface="Roboto"/>
            </a:endParaRPr>
          </a:p>
        </p:txBody>
      </p:sp>
      <p:sp>
        <p:nvSpPr>
          <p:cNvPr id="479" name="Google Shape;479;p45"/>
          <p:cNvSpPr txBox="1"/>
          <p:nvPr/>
        </p:nvSpPr>
        <p:spPr>
          <a:xfrm>
            <a:off x="532425" y="1819050"/>
            <a:ext cx="4039500" cy="237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oboto"/>
              <a:buAutoNum type="alphaUcPeriod"/>
            </a:pPr>
            <a:r>
              <a:rPr b="1" lang="en" sz="1800">
                <a:solidFill>
                  <a:schemeClr val="lt1"/>
                </a:solidFill>
                <a:latin typeface="Roboto"/>
                <a:ea typeface="Roboto"/>
                <a:cs typeface="Roboto"/>
                <a:sym typeface="Roboto"/>
              </a:rPr>
              <a:t>They both are measured in Ohms</a:t>
            </a:r>
            <a:br>
              <a:rPr b="1" lang="en" sz="1800">
                <a:solidFill>
                  <a:schemeClr val="lt1"/>
                </a:solidFill>
                <a:latin typeface="Roboto"/>
                <a:ea typeface="Roboto"/>
                <a:cs typeface="Roboto"/>
                <a:sym typeface="Roboto"/>
              </a:rPr>
            </a:br>
            <a:br>
              <a:rPr b="1" lang="en" sz="1800">
                <a:solidFill>
                  <a:schemeClr val="lt1"/>
                </a:solidFill>
                <a:latin typeface="Roboto"/>
                <a:ea typeface="Roboto"/>
                <a:cs typeface="Roboto"/>
                <a:sym typeface="Roboto"/>
              </a:rPr>
            </a:br>
            <a:endParaRPr b="1"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AutoNum type="alphaUcPeriod"/>
            </a:pPr>
            <a:r>
              <a:rPr b="1" lang="en" sz="1800">
                <a:solidFill>
                  <a:schemeClr val="lt1"/>
                </a:solidFill>
                <a:latin typeface="Roboto"/>
                <a:ea typeface="Roboto"/>
                <a:cs typeface="Roboto"/>
                <a:sym typeface="Roboto"/>
              </a:rPr>
              <a:t>They both have lightning to thank for leading to their discovery</a:t>
            </a:r>
            <a:endParaRPr b="1" sz="1800">
              <a:solidFill>
                <a:schemeClr val="lt1"/>
              </a:solidFill>
              <a:latin typeface="Roboto"/>
              <a:ea typeface="Roboto"/>
              <a:cs typeface="Roboto"/>
              <a:sym typeface="Roboto"/>
            </a:endParaRPr>
          </a:p>
        </p:txBody>
      </p:sp>
      <p:sp>
        <p:nvSpPr>
          <p:cNvPr id="480" name="Google Shape;480;p45"/>
          <p:cNvSpPr txBox="1"/>
          <p:nvPr/>
        </p:nvSpPr>
        <p:spPr>
          <a:xfrm>
            <a:off x="4571925" y="1819050"/>
            <a:ext cx="40395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oboto"/>
              <a:buAutoNum type="alphaUcPeriod" startAt="3"/>
            </a:pPr>
            <a:r>
              <a:rPr b="1" lang="en" sz="1800">
                <a:solidFill>
                  <a:schemeClr val="lt1"/>
                </a:solidFill>
                <a:latin typeface="Roboto"/>
                <a:ea typeface="Roboto"/>
                <a:cs typeface="Roboto"/>
                <a:sym typeface="Roboto"/>
              </a:rPr>
              <a:t>They were both unsuccessfully patented in the U.S</a:t>
            </a:r>
            <a:br>
              <a:rPr b="1" lang="en" sz="1800">
                <a:solidFill>
                  <a:schemeClr val="lt1"/>
                </a:solidFill>
                <a:latin typeface="Roboto"/>
                <a:ea typeface="Roboto"/>
                <a:cs typeface="Roboto"/>
                <a:sym typeface="Roboto"/>
              </a:rPr>
            </a:br>
            <a:br>
              <a:rPr b="1" lang="en" sz="1800">
                <a:solidFill>
                  <a:schemeClr val="lt1"/>
                </a:solidFill>
                <a:latin typeface="Roboto"/>
                <a:ea typeface="Roboto"/>
                <a:cs typeface="Roboto"/>
                <a:sym typeface="Roboto"/>
              </a:rPr>
            </a:br>
            <a:endParaRPr b="1"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AutoNum type="alphaUcPeriod" startAt="3"/>
            </a:pPr>
            <a:r>
              <a:rPr b="1" lang="en" sz="1800">
                <a:solidFill>
                  <a:schemeClr val="lt1"/>
                </a:solidFill>
                <a:latin typeface="Roboto"/>
                <a:ea typeface="Roboto"/>
                <a:cs typeface="Roboto"/>
                <a:sym typeface="Roboto"/>
              </a:rPr>
              <a:t>Nothing!</a:t>
            </a:r>
            <a:endParaRPr b="1" sz="1800">
              <a:solidFill>
                <a:schemeClr val="lt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6"/>
          <p:cNvSpPr txBox="1"/>
          <p:nvPr>
            <p:ph type="title"/>
          </p:nvPr>
        </p:nvSpPr>
        <p:spPr>
          <a:xfrm>
            <a:off x="1828800" y="2097300"/>
            <a:ext cx="6858000" cy="94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Introduction to Fuzz Testing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7"/>
          <p:cNvSpPr txBox="1"/>
          <p:nvPr>
            <p:ph idx="1" type="body"/>
          </p:nvPr>
        </p:nvSpPr>
        <p:spPr>
          <a:xfrm>
            <a:off x="535800" y="672500"/>
            <a:ext cx="8151000" cy="3468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783">
                <a:solidFill>
                  <a:schemeClr val="accent1"/>
                </a:solidFill>
              </a:rPr>
              <a:t>Fuzzing</a:t>
            </a:r>
            <a:r>
              <a:rPr b="1" lang="en" sz="2783">
                <a:solidFill>
                  <a:schemeClr val="dk1"/>
                </a:solidFill>
              </a:rPr>
              <a:t>   / fəzing /    v.</a:t>
            </a:r>
            <a:endParaRPr b="1" sz="2783">
              <a:solidFill>
                <a:schemeClr val="dk1"/>
              </a:solidFill>
            </a:endParaRPr>
          </a:p>
          <a:p>
            <a:pPr indent="0" lvl="0" marL="0" rtl="0" algn="l">
              <a:spcBef>
                <a:spcPts val="0"/>
              </a:spcBef>
              <a:spcAft>
                <a:spcPts val="0"/>
              </a:spcAft>
              <a:buNone/>
            </a:pPr>
            <a:r>
              <a:t/>
            </a:r>
            <a:endParaRPr i="1" sz="2228">
              <a:solidFill>
                <a:schemeClr val="dk1"/>
              </a:solidFill>
            </a:endParaRPr>
          </a:p>
          <a:p>
            <a:pPr indent="0" lvl="0" marL="0" rtl="0" algn="l">
              <a:spcBef>
                <a:spcPts val="0"/>
              </a:spcBef>
              <a:spcAft>
                <a:spcPts val="0"/>
              </a:spcAft>
              <a:buNone/>
            </a:pPr>
            <a:r>
              <a:rPr i="1" lang="en" sz="2228">
                <a:solidFill>
                  <a:schemeClr val="dk1"/>
                </a:solidFill>
              </a:rPr>
              <a:t>The process of automatically sampling and testing the program input space to elicit new program behaviors.</a:t>
            </a:r>
            <a:endParaRPr i="1" sz="2228">
              <a:solidFill>
                <a:schemeClr val="dk1"/>
              </a:solidFill>
            </a:endParaRPr>
          </a:p>
          <a:p>
            <a:pPr indent="0" lvl="0" marL="0" rtl="0" algn="l">
              <a:spcBef>
                <a:spcPts val="0"/>
              </a:spcBef>
              <a:spcAft>
                <a:spcPts val="0"/>
              </a:spcAft>
              <a:buNone/>
            </a:pPr>
            <a:r>
              <a:t/>
            </a:r>
            <a:endParaRPr i="1" sz="2228">
              <a:solidFill>
                <a:schemeClr val="dk1"/>
              </a:solidFill>
            </a:endParaRPr>
          </a:p>
          <a:p>
            <a:pPr indent="0" lvl="0" marL="0" rtl="0" algn="l">
              <a:spcBef>
                <a:spcPts val="0"/>
              </a:spcBef>
              <a:spcAft>
                <a:spcPts val="0"/>
              </a:spcAft>
              <a:buNone/>
            </a:pPr>
            <a:r>
              <a:rPr i="1" lang="en" sz="2228">
                <a:solidFill>
                  <a:schemeClr val="dk1"/>
                </a:solidFill>
              </a:rPr>
              <a:t>Fuzz testing is a technique appsec experts leverage.</a:t>
            </a:r>
            <a:endParaRPr i="1" sz="2228">
              <a:solidFill>
                <a:schemeClr val="dk1"/>
              </a:solidFill>
            </a:endParaRPr>
          </a:p>
          <a:p>
            <a:pPr indent="0" lvl="0" marL="0" rtl="0" algn="l">
              <a:spcBef>
                <a:spcPts val="0"/>
              </a:spcBef>
              <a:spcAft>
                <a:spcPts val="0"/>
              </a:spcAft>
              <a:buNone/>
            </a:pPr>
            <a:r>
              <a:t/>
            </a:r>
            <a:endParaRPr i="1" sz="2228">
              <a:solidFill>
                <a:schemeClr val="dk1"/>
              </a:solidFill>
            </a:endParaRPr>
          </a:p>
          <a:p>
            <a:pPr indent="0" lvl="0" marL="0" rtl="0" algn="l">
              <a:spcBef>
                <a:spcPts val="0"/>
              </a:spcBef>
              <a:spcAft>
                <a:spcPts val="0"/>
              </a:spcAft>
              <a:buNone/>
            </a:pPr>
            <a:r>
              <a:rPr i="1" lang="en" sz="2228">
                <a:solidFill>
                  <a:schemeClr val="dk1"/>
                </a:solidFill>
              </a:rPr>
              <a:t>Open Source software is everywhere. So </a:t>
            </a:r>
            <a:r>
              <a:rPr i="1" lang="en" sz="2228">
                <a:solidFill>
                  <a:schemeClr val="dk1"/>
                </a:solidFill>
              </a:rPr>
              <a:t>let’s fuzz it </a:t>
            </a:r>
            <a:r>
              <a:rPr i="1" lang="en" sz="2228">
                <a:solidFill>
                  <a:schemeClr val="dk1"/>
                </a:solidFill>
              </a:rPr>
              <a:t>before the bad guys do.</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8"/>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Covering the Bases</a:t>
            </a:r>
            <a:endParaRPr/>
          </a:p>
        </p:txBody>
      </p:sp>
      <p:pic>
        <p:nvPicPr>
          <p:cNvPr id="496" name="Google Shape;496;p48"/>
          <p:cNvPicPr preferRelativeResize="0"/>
          <p:nvPr/>
        </p:nvPicPr>
        <p:blipFill>
          <a:blip r:embed="rId3">
            <a:alphaModFix/>
          </a:blip>
          <a:stretch>
            <a:fillRect/>
          </a:stretch>
        </p:blipFill>
        <p:spPr>
          <a:xfrm>
            <a:off x="4234800" y="1392849"/>
            <a:ext cx="4124449" cy="3100500"/>
          </a:xfrm>
          <a:prstGeom prst="rect">
            <a:avLst/>
          </a:prstGeom>
          <a:noFill/>
          <a:ln>
            <a:noFill/>
          </a:ln>
        </p:spPr>
      </p:pic>
      <p:sp>
        <p:nvSpPr>
          <p:cNvPr id="497" name="Google Shape;497;p48"/>
          <p:cNvSpPr txBox="1"/>
          <p:nvPr/>
        </p:nvSpPr>
        <p:spPr>
          <a:xfrm>
            <a:off x="5210600" y="1553850"/>
            <a:ext cx="16341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Read (input)</a:t>
            </a:r>
            <a:endParaRPr>
              <a:solidFill>
                <a:srgbClr val="FFFFFF"/>
              </a:solidFill>
              <a:latin typeface="Roboto Mono ExtraLight"/>
              <a:ea typeface="Roboto Mono ExtraLight"/>
              <a:cs typeface="Roboto Mono ExtraLight"/>
              <a:sym typeface="Roboto Mono ExtraLight"/>
            </a:endParaRPr>
          </a:p>
        </p:txBody>
      </p:sp>
      <p:sp>
        <p:nvSpPr>
          <p:cNvPr id="498" name="Google Shape;498;p48"/>
          <p:cNvSpPr txBox="1"/>
          <p:nvPr/>
        </p:nvSpPr>
        <p:spPr>
          <a:xfrm>
            <a:off x="4665075" y="2009375"/>
            <a:ext cx="25062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If first char not ‘B’</a:t>
            </a:r>
            <a:endParaRPr>
              <a:solidFill>
                <a:srgbClr val="FFFFFF"/>
              </a:solidFill>
              <a:latin typeface="Roboto Mono ExtraLight"/>
              <a:ea typeface="Roboto Mono ExtraLight"/>
              <a:cs typeface="Roboto Mono ExtraLight"/>
              <a:sym typeface="Roboto Mono ExtraLight"/>
            </a:endParaRPr>
          </a:p>
        </p:txBody>
      </p:sp>
      <p:sp>
        <p:nvSpPr>
          <p:cNvPr id="499" name="Google Shape;499;p48"/>
          <p:cNvSpPr txBox="1"/>
          <p:nvPr/>
        </p:nvSpPr>
        <p:spPr>
          <a:xfrm>
            <a:off x="5153275" y="2542600"/>
            <a:ext cx="25584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If second char not ‘A’</a:t>
            </a:r>
            <a:endParaRPr>
              <a:solidFill>
                <a:srgbClr val="FFFFFF"/>
              </a:solidFill>
              <a:latin typeface="Roboto Mono ExtraLight"/>
              <a:ea typeface="Roboto Mono ExtraLight"/>
              <a:cs typeface="Roboto Mono ExtraLight"/>
              <a:sym typeface="Roboto Mono ExtraLight"/>
            </a:endParaRPr>
          </a:p>
        </p:txBody>
      </p:sp>
      <p:sp>
        <p:nvSpPr>
          <p:cNvPr id="500" name="Google Shape;500;p48"/>
          <p:cNvSpPr txBox="1"/>
          <p:nvPr/>
        </p:nvSpPr>
        <p:spPr>
          <a:xfrm>
            <a:off x="5485875" y="3139050"/>
            <a:ext cx="2558400" cy="37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If third char not ‘D’</a:t>
            </a:r>
            <a:endParaRPr>
              <a:solidFill>
                <a:srgbClr val="FFFFFF"/>
              </a:solidFill>
              <a:latin typeface="Roboto Mono ExtraLight"/>
              <a:ea typeface="Roboto Mono ExtraLight"/>
              <a:cs typeface="Roboto Mono ExtraLight"/>
              <a:sym typeface="Roboto Mono ExtraLight"/>
            </a:endParaRPr>
          </a:p>
        </p:txBody>
      </p:sp>
      <p:sp>
        <p:nvSpPr>
          <p:cNvPr id="501" name="Google Shape;501;p48"/>
          <p:cNvSpPr txBox="1"/>
          <p:nvPr/>
        </p:nvSpPr>
        <p:spPr>
          <a:xfrm>
            <a:off x="7163075" y="3803300"/>
            <a:ext cx="1086900" cy="37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vuln()</a:t>
            </a:r>
            <a:endParaRPr>
              <a:solidFill>
                <a:srgbClr val="FFFFFF"/>
              </a:solidFill>
              <a:latin typeface="Roboto Mono ExtraLight"/>
              <a:ea typeface="Roboto Mono ExtraLight"/>
              <a:cs typeface="Roboto Mono ExtraLight"/>
              <a:sym typeface="Roboto Mono ExtraLight"/>
            </a:endParaRPr>
          </a:p>
        </p:txBody>
      </p:sp>
      <p:sp>
        <p:nvSpPr>
          <p:cNvPr id="502" name="Google Shape;502;p48"/>
          <p:cNvSpPr txBox="1"/>
          <p:nvPr/>
        </p:nvSpPr>
        <p:spPr>
          <a:xfrm>
            <a:off x="4424300" y="3832850"/>
            <a:ext cx="7863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ok()</a:t>
            </a:r>
            <a:endParaRPr>
              <a:solidFill>
                <a:srgbClr val="FFFFFF"/>
              </a:solidFill>
              <a:latin typeface="Roboto Mono ExtraLight"/>
              <a:ea typeface="Roboto Mono ExtraLight"/>
              <a:cs typeface="Roboto Mono ExtraLight"/>
              <a:sym typeface="Roboto Mono ExtraLight"/>
            </a:endParaRPr>
          </a:p>
        </p:txBody>
      </p:sp>
      <p:cxnSp>
        <p:nvCxnSpPr>
          <p:cNvPr id="503" name="Google Shape;503;p48"/>
          <p:cNvCxnSpPr/>
          <p:nvPr/>
        </p:nvCxnSpPr>
        <p:spPr>
          <a:xfrm>
            <a:off x="5818225" y="1930650"/>
            <a:ext cx="0" cy="151500"/>
          </a:xfrm>
          <a:prstGeom prst="straightConnector1">
            <a:avLst/>
          </a:prstGeom>
          <a:noFill/>
          <a:ln cap="flat" cmpd="sng" w="9525">
            <a:solidFill>
              <a:srgbClr val="FFFFFF"/>
            </a:solidFill>
            <a:prstDash val="dot"/>
            <a:round/>
            <a:headEnd len="med" w="med" type="none"/>
            <a:tailEnd len="med" w="med" type="none"/>
          </a:ln>
        </p:spPr>
      </p:cxnSp>
      <p:cxnSp>
        <p:nvCxnSpPr>
          <p:cNvPr id="504" name="Google Shape;504;p48"/>
          <p:cNvCxnSpPr/>
          <p:nvPr/>
        </p:nvCxnSpPr>
        <p:spPr>
          <a:xfrm>
            <a:off x="4768325" y="2660525"/>
            <a:ext cx="0" cy="1203000"/>
          </a:xfrm>
          <a:prstGeom prst="straightConnector1">
            <a:avLst/>
          </a:prstGeom>
          <a:noFill/>
          <a:ln cap="flat" cmpd="sng" w="9525">
            <a:solidFill>
              <a:srgbClr val="FFFFFF"/>
            </a:solidFill>
            <a:prstDash val="dot"/>
            <a:round/>
            <a:headEnd len="med" w="med" type="none"/>
            <a:tailEnd len="med" w="med" type="none"/>
          </a:ln>
        </p:spPr>
      </p:cxnSp>
      <p:sp>
        <p:nvSpPr>
          <p:cNvPr id="505" name="Google Shape;505;p48"/>
          <p:cNvSpPr/>
          <p:nvPr/>
        </p:nvSpPr>
        <p:spPr>
          <a:xfrm rot="5400000">
            <a:off x="5686825" y="1478325"/>
            <a:ext cx="262800" cy="2100000"/>
          </a:xfrm>
          <a:prstGeom prst="leftBrace">
            <a:avLst>
              <a:gd fmla="val 0" name="adj1"/>
              <a:gd fmla="val 50000" name="adj2"/>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8"/>
          <p:cNvSpPr/>
          <p:nvPr/>
        </p:nvSpPr>
        <p:spPr>
          <a:xfrm rot="5400000">
            <a:off x="5867125" y="1855125"/>
            <a:ext cx="242100" cy="2439900"/>
          </a:xfrm>
          <a:prstGeom prst="leftBrace">
            <a:avLst>
              <a:gd fmla="val 0" name="adj1"/>
              <a:gd fmla="val 50000" name="adj2"/>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8"/>
          <p:cNvSpPr/>
          <p:nvPr/>
        </p:nvSpPr>
        <p:spPr>
          <a:xfrm rot="5400000">
            <a:off x="6139800" y="2140200"/>
            <a:ext cx="261900" cy="3013200"/>
          </a:xfrm>
          <a:prstGeom prst="leftBrace">
            <a:avLst>
              <a:gd fmla="val 0" name="adj1"/>
              <a:gd fmla="val 50000" name="adj2"/>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8"/>
          <p:cNvSpPr txBox="1"/>
          <p:nvPr>
            <p:ph idx="1" type="body"/>
          </p:nvPr>
        </p:nvSpPr>
        <p:spPr>
          <a:xfrm>
            <a:off x="228600" y="1224400"/>
            <a:ext cx="4006200" cy="343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a:p>
            <a:pPr indent="-317500" lvl="1" marL="914400" rtl="0" algn="l">
              <a:lnSpc>
                <a:spcPct val="200000"/>
              </a:lnSpc>
              <a:spcBef>
                <a:spcPts val="0"/>
              </a:spcBef>
              <a:spcAft>
                <a:spcPts val="0"/>
              </a:spcAft>
              <a:buClr>
                <a:schemeClr val="lt2"/>
              </a:buClr>
              <a:buSzPts val="1400"/>
              <a:buFont typeface="Roboto"/>
              <a:buChar char="○"/>
            </a:pPr>
            <a:r>
              <a:rPr lang="en">
                <a:latin typeface="Roboto Mono"/>
                <a:ea typeface="Roboto Mono"/>
                <a:cs typeface="Roboto Mono"/>
                <a:sym typeface="Roboto Mono"/>
              </a:rPr>
              <a:t>“MOM” is ok()</a:t>
            </a:r>
            <a:endParaRPr>
              <a:latin typeface="Roboto Mono"/>
              <a:ea typeface="Roboto Mono"/>
              <a:cs typeface="Roboto Mono"/>
              <a:sym typeface="Roboto Mono"/>
            </a:endParaRPr>
          </a:p>
          <a:p>
            <a:pPr indent="-317500" lvl="1" marL="914400" rtl="0" algn="l">
              <a:lnSpc>
                <a:spcPct val="200000"/>
              </a:lnSpc>
              <a:spcBef>
                <a:spcPts val="0"/>
              </a:spcBef>
              <a:spcAft>
                <a:spcPts val="0"/>
              </a:spcAft>
              <a:buClr>
                <a:schemeClr val="lt2"/>
              </a:buClr>
              <a:buSzPts val="1400"/>
              <a:buFont typeface="Roboto"/>
              <a:buChar char="○"/>
            </a:pPr>
            <a:r>
              <a:rPr lang="en">
                <a:solidFill>
                  <a:schemeClr val="dk1"/>
                </a:solidFill>
                <a:latin typeface="Roboto Mono"/>
                <a:ea typeface="Roboto Mono"/>
                <a:cs typeface="Roboto Mono"/>
                <a:sym typeface="Roboto Mono"/>
              </a:rPr>
              <a:t>“DAD” is ok()</a:t>
            </a:r>
            <a:endParaRPr>
              <a:solidFill>
                <a:schemeClr val="dk1"/>
              </a:solidFill>
              <a:latin typeface="Roboto Mono"/>
              <a:ea typeface="Roboto Mono"/>
              <a:cs typeface="Roboto Mono"/>
              <a:sym typeface="Roboto Mono"/>
            </a:endParaRPr>
          </a:p>
          <a:p>
            <a:pPr indent="-317500" lvl="1" marL="914400" rtl="0" algn="l">
              <a:lnSpc>
                <a:spcPct val="200000"/>
              </a:lnSpc>
              <a:spcBef>
                <a:spcPts val="0"/>
              </a:spcBef>
              <a:spcAft>
                <a:spcPts val="0"/>
              </a:spcAft>
              <a:buClr>
                <a:schemeClr val="lt2"/>
              </a:buClr>
              <a:buSzPts val="1400"/>
              <a:buFont typeface="Roboto"/>
              <a:buChar char="○"/>
            </a:pPr>
            <a:r>
              <a:rPr lang="en">
                <a:solidFill>
                  <a:schemeClr val="dk1"/>
                </a:solidFill>
                <a:latin typeface="Roboto Mono"/>
                <a:ea typeface="Roboto Mono"/>
                <a:cs typeface="Roboto Mono"/>
                <a:sym typeface="Roboto Mono"/>
              </a:rPr>
              <a:t>“BOB” is ok()</a:t>
            </a:r>
            <a:endParaRPr>
              <a:solidFill>
                <a:schemeClr val="dk1"/>
              </a:solidFill>
              <a:latin typeface="Roboto Mono"/>
              <a:ea typeface="Roboto Mono"/>
              <a:cs typeface="Roboto Mono"/>
              <a:sym typeface="Roboto Mono"/>
            </a:endParaRPr>
          </a:p>
          <a:p>
            <a:pPr indent="-317500" lvl="1" marL="914400" rtl="0" algn="l">
              <a:lnSpc>
                <a:spcPct val="200000"/>
              </a:lnSpc>
              <a:spcBef>
                <a:spcPts val="0"/>
              </a:spcBef>
              <a:spcAft>
                <a:spcPts val="0"/>
              </a:spcAft>
              <a:buClr>
                <a:schemeClr val="lt2"/>
              </a:buClr>
              <a:buSzPts val="1400"/>
              <a:buFont typeface="Roboto"/>
              <a:buChar char="○"/>
            </a:pPr>
            <a:r>
              <a:rPr lang="en">
                <a:solidFill>
                  <a:schemeClr val="dk1"/>
                </a:solidFill>
                <a:latin typeface="Roboto Mono"/>
                <a:ea typeface="Roboto Mono"/>
                <a:cs typeface="Roboto Mono"/>
                <a:sym typeface="Roboto Mono"/>
              </a:rPr>
              <a:t>“BAR” is ok()</a:t>
            </a:r>
            <a:endParaRPr>
              <a:solidFill>
                <a:schemeClr val="dk1"/>
              </a:solidFill>
              <a:latin typeface="Roboto Mono"/>
              <a:ea typeface="Roboto Mono"/>
              <a:cs typeface="Roboto Mono"/>
              <a:sym typeface="Roboto Mono"/>
            </a:endParaRPr>
          </a:p>
          <a:p>
            <a:pPr indent="-317500" lvl="1" marL="914400" rtl="0" algn="l">
              <a:lnSpc>
                <a:spcPct val="200000"/>
              </a:lnSpc>
              <a:spcBef>
                <a:spcPts val="0"/>
              </a:spcBef>
              <a:spcAft>
                <a:spcPts val="0"/>
              </a:spcAft>
              <a:buClr>
                <a:schemeClr val="lt2"/>
              </a:buClr>
              <a:buSzPts val="1400"/>
              <a:buFont typeface="Roboto"/>
              <a:buChar char="○"/>
            </a:pPr>
            <a:r>
              <a:rPr lang="en">
                <a:solidFill>
                  <a:schemeClr val="dk1"/>
                </a:solidFill>
                <a:latin typeface="Roboto Mono"/>
                <a:ea typeface="Roboto Mono"/>
                <a:cs typeface="Roboto Mono"/>
                <a:sym typeface="Roboto Mono"/>
              </a:rPr>
              <a:t>“BAD” is </a:t>
            </a:r>
            <a:r>
              <a:rPr lang="en">
                <a:solidFill>
                  <a:srgbClr val="F93D3D"/>
                </a:solidFill>
                <a:latin typeface="Roboto Mono"/>
                <a:ea typeface="Roboto Mono"/>
                <a:cs typeface="Roboto Mono"/>
                <a:sym typeface="Roboto Mono"/>
              </a:rPr>
              <a:t>vuln()!</a:t>
            </a:r>
            <a:br>
              <a:rPr lang="en">
                <a:latin typeface="Roboto Mono"/>
                <a:ea typeface="Roboto Mono"/>
                <a:cs typeface="Roboto Mono"/>
                <a:sym typeface="Roboto Mono"/>
              </a:rPr>
            </a:br>
            <a:endParaRPr>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9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9"/>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Fuzzing Dataflow</a:t>
            </a:r>
            <a:endParaRPr/>
          </a:p>
        </p:txBody>
      </p:sp>
      <p:sp>
        <p:nvSpPr>
          <p:cNvPr id="514" name="Google Shape;514;p49"/>
          <p:cNvSpPr txBox="1"/>
          <p:nvPr/>
        </p:nvSpPr>
        <p:spPr>
          <a:xfrm>
            <a:off x="5247725" y="1693225"/>
            <a:ext cx="16341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Read (input)</a:t>
            </a:r>
            <a:endParaRPr>
              <a:solidFill>
                <a:srgbClr val="FFFFFF"/>
              </a:solidFill>
              <a:latin typeface="Roboto Mono ExtraLight"/>
              <a:ea typeface="Roboto Mono ExtraLight"/>
              <a:cs typeface="Roboto Mono ExtraLight"/>
              <a:sym typeface="Roboto Mono ExtraLight"/>
            </a:endParaRPr>
          </a:p>
        </p:txBody>
      </p:sp>
      <p:sp>
        <p:nvSpPr>
          <p:cNvPr id="515" name="Google Shape;515;p49"/>
          <p:cNvSpPr txBox="1"/>
          <p:nvPr/>
        </p:nvSpPr>
        <p:spPr>
          <a:xfrm>
            <a:off x="4702200" y="2148750"/>
            <a:ext cx="25062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If first char not ‘B’</a:t>
            </a:r>
            <a:endParaRPr>
              <a:solidFill>
                <a:srgbClr val="FFFFFF"/>
              </a:solidFill>
              <a:latin typeface="Roboto Mono ExtraLight"/>
              <a:ea typeface="Roboto Mono ExtraLight"/>
              <a:cs typeface="Roboto Mono ExtraLight"/>
              <a:sym typeface="Roboto Mono ExtraLight"/>
            </a:endParaRPr>
          </a:p>
        </p:txBody>
      </p:sp>
      <p:sp>
        <p:nvSpPr>
          <p:cNvPr id="516" name="Google Shape;516;p49"/>
          <p:cNvSpPr txBox="1"/>
          <p:nvPr/>
        </p:nvSpPr>
        <p:spPr>
          <a:xfrm>
            <a:off x="5190400" y="2681975"/>
            <a:ext cx="25584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If second char not ‘A’</a:t>
            </a:r>
            <a:endParaRPr>
              <a:solidFill>
                <a:srgbClr val="FFFFFF"/>
              </a:solidFill>
              <a:latin typeface="Roboto Mono ExtraLight"/>
              <a:ea typeface="Roboto Mono ExtraLight"/>
              <a:cs typeface="Roboto Mono ExtraLight"/>
              <a:sym typeface="Roboto Mono ExtraLight"/>
            </a:endParaRPr>
          </a:p>
        </p:txBody>
      </p:sp>
      <p:sp>
        <p:nvSpPr>
          <p:cNvPr id="517" name="Google Shape;517;p49"/>
          <p:cNvSpPr txBox="1"/>
          <p:nvPr/>
        </p:nvSpPr>
        <p:spPr>
          <a:xfrm>
            <a:off x="5523000" y="3278425"/>
            <a:ext cx="2558400" cy="37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If third char not ‘D’</a:t>
            </a:r>
            <a:endParaRPr>
              <a:solidFill>
                <a:srgbClr val="FFFFFF"/>
              </a:solidFill>
              <a:latin typeface="Roboto Mono ExtraLight"/>
              <a:ea typeface="Roboto Mono ExtraLight"/>
              <a:cs typeface="Roboto Mono ExtraLight"/>
              <a:sym typeface="Roboto Mono ExtraLight"/>
            </a:endParaRPr>
          </a:p>
        </p:txBody>
      </p:sp>
      <p:sp>
        <p:nvSpPr>
          <p:cNvPr id="518" name="Google Shape;518;p49"/>
          <p:cNvSpPr txBox="1"/>
          <p:nvPr/>
        </p:nvSpPr>
        <p:spPr>
          <a:xfrm>
            <a:off x="7200200" y="3942675"/>
            <a:ext cx="1086900" cy="37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vuln()</a:t>
            </a:r>
            <a:endParaRPr>
              <a:solidFill>
                <a:srgbClr val="FFFFFF"/>
              </a:solidFill>
              <a:latin typeface="Roboto Mono ExtraLight"/>
              <a:ea typeface="Roboto Mono ExtraLight"/>
              <a:cs typeface="Roboto Mono ExtraLight"/>
              <a:sym typeface="Roboto Mono ExtraLight"/>
            </a:endParaRPr>
          </a:p>
        </p:txBody>
      </p:sp>
      <p:sp>
        <p:nvSpPr>
          <p:cNvPr id="519" name="Google Shape;519;p49"/>
          <p:cNvSpPr txBox="1"/>
          <p:nvPr/>
        </p:nvSpPr>
        <p:spPr>
          <a:xfrm>
            <a:off x="4461425" y="3972225"/>
            <a:ext cx="7863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ok()</a:t>
            </a:r>
            <a:endParaRPr>
              <a:solidFill>
                <a:srgbClr val="FFFFFF"/>
              </a:solidFill>
              <a:latin typeface="Roboto Mono ExtraLight"/>
              <a:ea typeface="Roboto Mono ExtraLight"/>
              <a:cs typeface="Roboto Mono ExtraLight"/>
              <a:sym typeface="Roboto Mono ExtraLight"/>
            </a:endParaRPr>
          </a:p>
        </p:txBody>
      </p:sp>
      <p:cxnSp>
        <p:nvCxnSpPr>
          <p:cNvPr id="520" name="Google Shape;520;p49"/>
          <p:cNvCxnSpPr/>
          <p:nvPr/>
        </p:nvCxnSpPr>
        <p:spPr>
          <a:xfrm>
            <a:off x="5855350" y="2070025"/>
            <a:ext cx="0" cy="151500"/>
          </a:xfrm>
          <a:prstGeom prst="straightConnector1">
            <a:avLst/>
          </a:prstGeom>
          <a:noFill/>
          <a:ln cap="flat" cmpd="sng" w="9525">
            <a:solidFill>
              <a:srgbClr val="FFFFFF"/>
            </a:solidFill>
            <a:prstDash val="dot"/>
            <a:round/>
            <a:headEnd len="med" w="med" type="none"/>
            <a:tailEnd len="med" w="med" type="none"/>
          </a:ln>
        </p:spPr>
      </p:cxnSp>
      <p:cxnSp>
        <p:nvCxnSpPr>
          <p:cNvPr id="521" name="Google Shape;521;p49"/>
          <p:cNvCxnSpPr/>
          <p:nvPr/>
        </p:nvCxnSpPr>
        <p:spPr>
          <a:xfrm>
            <a:off x="4805450" y="2799900"/>
            <a:ext cx="0" cy="1203000"/>
          </a:xfrm>
          <a:prstGeom prst="straightConnector1">
            <a:avLst/>
          </a:prstGeom>
          <a:noFill/>
          <a:ln cap="flat" cmpd="sng" w="9525">
            <a:solidFill>
              <a:srgbClr val="FFFFFF"/>
            </a:solidFill>
            <a:prstDash val="dot"/>
            <a:round/>
            <a:headEnd len="med" w="med" type="none"/>
            <a:tailEnd len="med" w="med" type="none"/>
          </a:ln>
        </p:spPr>
      </p:cxnSp>
      <p:sp>
        <p:nvSpPr>
          <p:cNvPr id="522" name="Google Shape;522;p49"/>
          <p:cNvSpPr/>
          <p:nvPr/>
        </p:nvSpPr>
        <p:spPr>
          <a:xfrm rot="5400000">
            <a:off x="5723950" y="1617700"/>
            <a:ext cx="262800" cy="2100000"/>
          </a:xfrm>
          <a:prstGeom prst="leftBrace">
            <a:avLst>
              <a:gd fmla="val 0" name="adj1"/>
              <a:gd fmla="val 50000" name="adj2"/>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p:nvPr/>
        </p:nvSpPr>
        <p:spPr>
          <a:xfrm rot="5400000">
            <a:off x="5904250" y="1994500"/>
            <a:ext cx="242100" cy="2439900"/>
          </a:xfrm>
          <a:prstGeom prst="leftBrace">
            <a:avLst>
              <a:gd fmla="val 0" name="adj1"/>
              <a:gd fmla="val 50000" name="adj2"/>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9"/>
          <p:cNvSpPr/>
          <p:nvPr/>
        </p:nvSpPr>
        <p:spPr>
          <a:xfrm rot="5400000">
            <a:off x="6176925" y="2279575"/>
            <a:ext cx="261900" cy="3013200"/>
          </a:xfrm>
          <a:prstGeom prst="leftBrace">
            <a:avLst>
              <a:gd fmla="val 0" name="adj1"/>
              <a:gd fmla="val 50000" name="adj2"/>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 name="Google Shape;525;p49"/>
          <p:cNvPicPr preferRelativeResize="0"/>
          <p:nvPr/>
        </p:nvPicPr>
        <p:blipFill>
          <a:blip r:embed="rId3">
            <a:alphaModFix/>
          </a:blip>
          <a:stretch>
            <a:fillRect/>
          </a:stretch>
        </p:blipFill>
        <p:spPr>
          <a:xfrm>
            <a:off x="4271925" y="1532224"/>
            <a:ext cx="4124449" cy="3100500"/>
          </a:xfrm>
          <a:prstGeom prst="rect">
            <a:avLst/>
          </a:prstGeom>
          <a:noFill/>
          <a:ln>
            <a:noFill/>
          </a:ln>
        </p:spPr>
      </p:pic>
      <p:sp>
        <p:nvSpPr>
          <p:cNvPr id="526" name="Google Shape;526;p49"/>
          <p:cNvSpPr txBox="1"/>
          <p:nvPr/>
        </p:nvSpPr>
        <p:spPr>
          <a:xfrm>
            <a:off x="5247725" y="1693225"/>
            <a:ext cx="16341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Read (input)</a:t>
            </a:r>
            <a:endParaRPr>
              <a:solidFill>
                <a:srgbClr val="FFFFFF"/>
              </a:solidFill>
              <a:latin typeface="Roboto Mono ExtraLight"/>
              <a:ea typeface="Roboto Mono ExtraLight"/>
              <a:cs typeface="Roboto Mono ExtraLight"/>
              <a:sym typeface="Roboto Mono ExtraLight"/>
            </a:endParaRPr>
          </a:p>
        </p:txBody>
      </p:sp>
      <p:sp>
        <p:nvSpPr>
          <p:cNvPr id="527" name="Google Shape;527;p49"/>
          <p:cNvSpPr txBox="1"/>
          <p:nvPr/>
        </p:nvSpPr>
        <p:spPr>
          <a:xfrm>
            <a:off x="4702200" y="2148750"/>
            <a:ext cx="25062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If first char not ‘B’</a:t>
            </a:r>
            <a:endParaRPr>
              <a:solidFill>
                <a:srgbClr val="FFFFFF"/>
              </a:solidFill>
              <a:latin typeface="Roboto Mono ExtraLight"/>
              <a:ea typeface="Roboto Mono ExtraLight"/>
              <a:cs typeface="Roboto Mono ExtraLight"/>
              <a:sym typeface="Roboto Mono ExtraLight"/>
            </a:endParaRPr>
          </a:p>
        </p:txBody>
      </p:sp>
      <p:sp>
        <p:nvSpPr>
          <p:cNvPr id="528" name="Google Shape;528;p49"/>
          <p:cNvSpPr txBox="1"/>
          <p:nvPr/>
        </p:nvSpPr>
        <p:spPr>
          <a:xfrm>
            <a:off x="5190400" y="2681975"/>
            <a:ext cx="25584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If second char not ‘A’</a:t>
            </a:r>
            <a:endParaRPr>
              <a:solidFill>
                <a:srgbClr val="FFFFFF"/>
              </a:solidFill>
              <a:latin typeface="Roboto Mono ExtraLight"/>
              <a:ea typeface="Roboto Mono ExtraLight"/>
              <a:cs typeface="Roboto Mono ExtraLight"/>
              <a:sym typeface="Roboto Mono ExtraLight"/>
            </a:endParaRPr>
          </a:p>
        </p:txBody>
      </p:sp>
      <p:sp>
        <p:nvSpPr>
          <p:cNvPr id="529" name="Google Shape;529;p49"/>
          <p:cNvSpPr txBox="1"/>
          <p:nvPr/>
        </p:nvSpPr>
        <p:spPr>
          <a:xfrm>
            <a:off x="5523000" y="3278425"/>
            <a:ext cx="2558400" cy="37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If third char not ‘D’</a:t>
            </a:r>
            <a:endParaRPr>
              <a:solidFill>
                <a:srgbClr val="FFFFFF"/>
              </a:solidFill>
              <a:latin typeface="Roboto Mono ExtraLight"/>
              <a:ea typeface="Roboto Mono ExtraLight"/>
              <a:cs typeface="Roboto Mono ExtraLight"/>
              <a:sym typeface="Roboto Mono ExtraLight"/>
            </a:endParaRPr>
          </a:p>
        </p:txBody>
      </p:sp>
      <p:sp>
        <p:nvSpPr>
          <p:cNvPr id="530" name="Google Shape;530;p49"/>
          <p:cNvSpPr txBox="1"/>
          <p:nvPr/>
        </p:nvSpPr>
        <p:spPr>
          <a:xfrm>
            <a:off x="7200200" y="3942675"/>
            <a:ext cx="1086900" cy="37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vuln()</a:t>
            </a:r>
            <a:endParaRPr>
              <a:solidFill>
                <a:srgbClr val="FFFFFF"/>
              </a:solidFill>
              <a:latin typeface="Roboto Mono ExtraLight"/>
              <a:ea typeface="Roboto Mono ExtraLight"/>
              <a:cs typeface="Roboto Mono ExtraLight"/>
              <a:sym typeface="Roboto Mono ExtraLight"/>
            </a:endParaRPr>
          </a:p>
        </p:txBody>
      </p:sp>
      <p:sp>
        <p:nvSpPr>
          <p:cNvPr id="531" name="Google Shape;531;p49"/>
          <p:cNvSpPr txBox="1"/>
          <p:nvPr/>
        </p:nvSpPr>
        <p:spPr>
          <a:xfrm>
            <a:off x="4461425" y="3972225"/>
            <a:ext cx="7863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ok()</a:t>
            </a:r>
            <a:endParaRPr>
              <a:solidFill>
                <a:srgbClr val="FFFFFF"/>
              </a:solidFill>
              <a:latin typeface="Roboto Mono ExtraLight"/>
              <a:ea typeface="Roboto Mono ExtraLight"/>
              <a:cs typeface="Roboto Mono ExtraLight"/>
              <a:sym typeface="Roboto Mono ExtraLight"/>
            </a:endParaRPr>
          </a:p>
        </p:txBody>
      </p:sp>
      <p:cxnSp>
        <p:nvCxnSpPr>
          <p:cNvPr id="532" name="Google Shape;532;p49"/>
          <p:cNvCxnSpPr/>
          <p:nvPr/>
        </p:nvCxnSpPr>
        <p:spPr>
          <a:xfrm>
            <a:off x="5855350" y="2070025"/>
            <a:ext cx="0" cy="151500"/>
          </a:xfrm>
          <a:prstGeom prst="straightConnector1">
            <a:avLst/>
          </a:prstGeom>
          <a:noFill/>
          <a:ln cap="flat" cmpd="sng" w="9525">
            <a:solidFill>
              <a:srgbClr val="FFFFFF"/>
            </a:solidFill>
            <a:prstDash val="dot"/>
            <a:round/>
            <a:headEnd len="med" w="med" type="none"/>
            <a:tailEnd len="med" w="med" type="none"/>
          </a:ln>
        </p:spPr>
      </p:cxnSp>
      <p:cxnSp>
        <p:nvCxnSpPr>
          <p:cNvPr id="533" name="Google Shape;533;p49"/>
          <p:cNvCxnSpPr/>
          <p:nvPr/>
        </p:nvCxnSpPr>
        <p:spPr>
          <a:xfrm>
            <a:off x="4805450" y="2799900"/>
            <a:ext cx="0" cy="1203000"/>
          </a:xfrm>
          <a:prstGeom prst="straightConnector1">
            <a:avLst/>
          </a:prstGeom>
          <a:noFill/>
          <a:ln cap="flat" cmpd="sng" w="9525">
            <a:solidFill>
              <a:srgbClr val="FFFFFF"/>
            </a:solidFill>
            <a:prstDash val="dot"/>
            <a:round/>
            <a:headEnd len="med" w="med" type="none"/>
            <a:tailEnd len="med" w="med" type="none"/>
          </a:ln>
        </p:spPr>
      </p:cxnSp>
      <p:sp>
        <p:nvSpPr>
          <p:cNvPr id="534" name="Google Shape;534;p49"/>
          <p:cNvSpPr/>
          <p:nvPr/>
        </p:nvSpPr>
        <p:spPr>
          <a:xfrm rot="5400000">
            <a:off x="5723950" y="1617700"/>
            <a:ext cx="262800" cy="2100000"/>
          </a:xfrm>
          <a:prstGeom prst="leftBrace">
            <a:avLst>
              <a:gd fmla="val 0" name="adj1"/>
              <a:gd fmla="val 50000" name="adj2"/>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9"/>
          <p:cNvSpPr/>
          <p:nvPr/>
        </p:nvSpPr>
        <p:spPr>
          <a:xfrm rot="5400000">
            <a:off x="5904250" y="1994500"/>
            <a:ext cx="242100" cy="2439900"/>
          </a:xfrm>
          <a:prstGeom prst="leftBrace">
            <a:avLst>
              <a:gd fmla="val 0" name="adj1"/>
              <a:gd fmla="val 50000" name="adj2"/>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9"/>
          <p:cNvSpPr/>
          <p:nvPr/>
        </p:nvSpPr>
        <p:spPr>
          <a:xfrm rot="5400000">
            <a:off x="6176925" y="2279575"/>
            <a:ext cx="261900" cy="3013200"/>
          </a:xfrm>
          <a:prstGeom prst="leftBrace">
            <a:avLst>
              <a:gd fmla="val 0" name="adj1"/>
              <a:gd fmla="val 50000" name="adj2"/>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9"/>
          <p:cNvSpPr txBox="1"/>
          <p:nvPr>
            <p:ph idx="1" type="body"/>
          </p:nvPr>
        </p:nvSpPr>
        <p:spPr>
          <a:xfrm>
            <a:off x="364625" y="2073400"/>
            <a:ext cx="3013200" cy="214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a:p>
            <a:pPr indent="-317500" lvl="1" marL="914400" rtl="0" algn="l">
              <a:lnSpc>
                <a:spcPct val="200000"/>
              </a:lnSpc>
              <a:spcBef>
                <a:spcPts val="0"/>
              </a:spcBef>
              <a:spcAft>
                <a:spcPts val="0"/>
              </a:spcAft>
              <a:buClr>
                <a:schemeClr val="lt2"/>
              </a:buClr>
              <a:buSzPts val="1400"/>
              <a:buFont typeface="Roboto"/>
              <a:buChar char="○"/>
            </a:pPr>
            <a:r>
              <a:rPr lang="en">
                <a:latin typeface="Roboto Mono"/>
                <a:ea typeface="Roboto Mono"/>
                <a:cs typeface="Roboto Mono"/>
                <a:sym typeface="Roboto Mono"/>
              </a:rPr>
              <a:t>“MOM” is ok()</a:t>
            </a:r>
            <a:endParaRPr>
              <a:latin typeface="Roboto Mono"/>
              <a:ea typeface="Roboto Mono"/>
              <a:cs typeface="Roboto Mono"/>
              <a:sym typeface="Roboto Mono"/>
            </a:endParaRPr>
          </a:p>
          <a:p>
            <a:pPr indent="-317500" lvl="1" marL="914400" rtl="0" algn="l">
              <a:lnSpc>
                <a:spcPct val="200000"/>
              </a:lnSpc>
              <a:spcBef>
                <a:spcPts val="0"/>
              </a:spcBef>
              <a:spcAft>
                <a:spcPts val="0"/>
              </a:spcAft>
              <a:buClr>
                <a:schemeClr val="lt2"/>
              </a:buClr>
              <a:buSzPts val="1400"/>
              <a:buFont typeface="Roboto"/>
              <a:buChar char="○"/>
            </a:pPr>
            <a:r>
              <a:rPr lang="en">
                <a:solidFill>
                  <a:schemeClr val="dk1"/>
                </a:solidFill>
                <a:latin typeface="Roboto Mono"/>
                <a:ea typeface="Roboto Mono"/>
                <a:cs typeface="Roboto Mono"/>
                <a:sym typeface="Roboto Mono"/>
              </a:rPr>
              <a:t>“DAD” is ok()</a:t>
            </a:r>
            <a:endParaRPr>
              <a:solidFill>
                <a:schemeClr val="dk1"/>
              </a:solidFill>
              <a:latin typeface="Roboto Mono"/>
              <a:ea typeface="Roboto Mono"/>
              <a:cs typeface="Roboto Mono"/>
              <a:sym typeface="Roboto Mono"/>
            </a:endParaRPr>
          </a:p>
          <a:p>
            <a:pPr indent="-317500" lvl="1" marL="914400" rtl="0" algn="l">
              <a:lnSpc>
                <a:spcPct val="200000"/>
              </a:lnSpc>
              <a:spcBef>
                <a:spcPts val="0"/>
              </a:spcBef>
              <a:spcAft>
                <a:spcPts val="0"/>
              </a:spcAft>
              <a:buClr>
                <a:schemeClr val="lt2"/>
              </a:buClr>
              <a:buSzPts val="1400"/>
              <a:buFont typeface="Roboto"/>
              <a:buChar char="○"/>
            </a:pPr>
            <a:r>
              <a:rPr lang="en">
                <a:solidFill>
                  <a:schemeClr val="dk1"/>
                </a:solidFill>
                <a:latin typeface="Roboto Mono"/>
                <a:ea typeface="Roboto Mono"/>
                <a:cs typeface="Roboto Mono"/>
                <a:sym typeface="Roboto Mono"/>
              </a:rPr>
              <a:t>“BOB” is ok()</a:t>
            </a:r>
            <a:endParaRPr>
              <a:solidFill>
                <a:schemeClr val="dk1"/>
              </a:solidFill>
              <a:latin typeface="Roboto Mono"/>
              <a:ea typeface="Roboto Mono"/>
              <a:cs typeface="Roboto Mono"/>
              <a:sym typeface="Roboto Mono"/>
            </a:endParaRPr>
          </a:p>
          <a:p>
            <a:pPr indent="-317500" lvl="1" marL="914400" rtl="0" algn="l">
              <a:lnSpc>
                <a:spcPct val="200000"/>
              </a:lnSpc>
              <a:spcBef>
                <a:spcPts val="0"/>
              </a:spcBef>
              <a:spcAft>
                <a:spcPts val="0"/>
              </a:spcAft>
              <a:buClr>
                <a:schemeClr val="lt2"/>
              </a:buClr>
              <a:buSzPts val="1400"/>
              <a:buFont typeface="Roboto"/>
              <a:buChar char="○"/>
            </a:pPr>
            <a:r>
              <a:rPr lang="en">
                <a:solidFill>
                  <a:schemeClr val="dk1"/>
                </a:solidFill>
                <a:latin typeface="Roboto Mono"/>
                <a:ea typeface="Roboto Mono"/>
                <a:cs typeface="Roboto Mono"/>
                <a:sym typeface="Roboto Mono"/>
              </a:rPr>
              <a:t>“BAR” is ok()</a:t>
            </a:r>
            <a:endParaRPr>
              <a:solidFill>
                <a:schemeClr val="dk1"/>
              </a:solidFill>
              <a:latin typeface="Roboto Mono"/>
              <a:ea typeface="Roboto Mono"/>
              <a:cs typeface="Roboto Mono"/>
              <a:sym typeface="Roboto Mono"/>
            </a:endParaRPr>
          </a:p>
          <a:p>
            <a:pPr indent="-317500" lvl="1" marL="914400" rtl="0" algn="l">
              <a:lnSpc>
                <a:spcPct val="200000"/>
              </a:lnSpc>
              <a:spcBef>
                <a:spcPts val="0"/>
              </a:spcBef>
              <a:spcAft>
                <a:spcPts val="0"/>
              </a:spcAft>
              <a:buClr>
                <a:schemeClr val="lt2"/>
              </a:buClr>
              <a:buSzPts val="1400"/>
              <a:buFont typeface="Roboto"/>
              <a:buChar char="○"/>
            </a:pPr>
            <a:r>
              <a:rPr lang="en">
                <a:solidFill>
                  <a:schemeClr val="dk1"/>
                </a:solidFill>
                <a:latin typeface="Roboto Mono"/>
                <a:ea typeface="Roboto Mono"/>
                <a:cs typeface="Roboto Mono"/>
                <a:sym typeface="Roboto Mono"/>
              </a:rPr>
              <a:t>“BAD” is </a:t>
            </a:r>
            <a:r>
              <a:rPr lang="en">
                <a:solidFill>
                  <a:srgbClr val="F93D3D"/>
                </a:solidFill>
                <a:latin typeface="Roboto Mono"/>
                <a:ea typeface="Roboto Mono"/>
                <a:cs typeface="Roboto Mono"/>
                <a:sym typeface="Roboto Mono"/>
              </a:rPr>
              <a:t>vuln()!</a:t>
            </a:r>
            <a:br>
              <a:rPr lang="en">
                <a:latin typeface="Roboto Mono"/>
                <a:ea typeface="Roboto Mono"/>
                <a:cs typeface="Roboto Mono"/>
                <a:sym typeface="Roboto Mono"/>
              </a:rPr>
            </a:br>
            <a:endParaRPr>
              <a:latin typeface="Roboto Mono"/>
              <a:ea typeface="Roboto Mono"/>
              <a:cs typeface="Roboto Mono"/>
              <a:sym typeface="Roboto Mono"/>
            </a:endParaRPr>
          </a:p>
        </p:txBody>
      </p:sp>
      <p:sp>
        <p:nvSpPr>
          <p:cNvPr id="538" name="Google Shape;538;p49"/>
          <p:cNvSpPr txBox="1"/>
          <p:nvPr/>
        </p:nvSpPr>
        <p:spPr>
          <a:xfrm>
            <a:off x="4441125" y="1096450"/>
            <a:ext cx="353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93D3D"/>
                </a:solidFill>
              </a:rPr>
              <a:t>Fuzz Target</a:t>
            </a:r>
            <a:endParaRPr b="1">
              <a:solidFill>
                <a:srgbClr val="F93D3D"/>
              </a:solidFill>
            </a:endParaRPr>
          </a:p>
        </p:txBody>
      </p:sp>
      <p:sp>
        <p:nvSpPr>
          <p:cNvPr id="539" name="Google Shape;539;p49"/>
          <p:cNvSpPr txBox="1"/>
          <p:nvPr/>
        </p:nvSpPr>
        <p:spPr>
          <a:xfrm>
            <a:off x="364625" y="1096450"/>
            <a:ext cx="353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93D3D"/>
                </a:solidFill>
              </a:rPr>
              <a:t>Fuzzing Engine</a:t>
            </a:r>
            <a:endParaRPr b="1">
              <a:solidFill>
                <a:srgbClr val="F93D3D"/>
              </a:solidFill>
            </a:endParaRPr>
          </a:p>
        </p:txBody>
      </p:sp>
      <p:sp>
        <p:nvSpPr>
          <p:cNvPr id="540" name="Google Shape;540;p49"/>
          <p:cNvSpPr/>
          <p:nvPr/>
        </p:nvSpPr>
        <p:spPr>
          <a:xfrm>
            <a:off x="853325" y="1830400"/>
            <a:ext cx="2392800" cy="2323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9"/>
          <p:cNvSpPr/>
          <p:nvPr/>
        </p:nvSpPr>
        <p:spPr>
          <a:xfrm flipH="1">
            <a:off x="3355525" y="2738075"/>
            <a:ext cx="786300" cy="688800"/>
          </a:xfrm>
          <a:prstGeom prst="curvedUpArrow">
            <a:avLst>
              <a:gd fmla="val 25000" name="adj1"/>
              <a:gd fmla="val 50000" name="adj2"/>
              <a:gd fmla="val 2500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9"/>
          <p:cNvSpPr/>
          <p:nvPr/>
        </p:nvSpPr>
        <p:spPr>
          <a:xfrm>
            <a:off x="3389700" y="1847500"/>
            <a:ext cx="786300" cy="688800"/>
          </a:xfrm>
          <a:prstGeom prst="curvedDownArrow">
            <a:avLst>
              <a:gd fmla="val 25000" name="adj1"/>
              <a:gd fmla="val 50000" name="adj2"/>
              <a:gd fmla="val 2500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0"/>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Fuzzing Dataflow</a:t>
            </a:r>
            <a:endParaRPr/>
          </a:p>
        </p:txBody>
      </p:sp>
      <p:sp>
        <p:nvSpPr>
          <p:cNvPr id="548" name="Google Shape;548;p50"/>
          <p:cNvSpPr txBox="1"/>
          <p:nvPr/>
        </p:nvSpPr>
        <p:spPr>
          <a:xfrm>
            <a:off x="5247725" y="1693225"/>
            <a:ext cx="16341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Read (input)</a:t>
            </a:r>
            <a:endParaRPr>
              <a:solidFill>
                <a:srgbClr val="FFFFFF"/>
              </a:solidFill>
              <a:latin typeface="Roboto Mono ExtraLight"/>
              <a:ea typeface="Roboto Mono ExtraLight"/>
              <a:cs typeface="Roboto Mono ExtraLight"/>
              <a:sym typeface="Roboto Mono ExtraLight"/>
            </a:endParaRPr>
          </a:p>
        </p:txBody>
      </p:sp>
      <p:sp>
        <p:nvSpPr>
          <p:cNvPr id="549" name="Google Shape;549;p50"/>
          <p:cNvSpPr txBox="1"/>
          <p:nvPr/>
        </p:nvSpPr>
        <p:spPr>
          <a:xfrm>
            <a:off x="4702200" y="2148750"/>
            <a:ext cx="25062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If first char not ‘B’</a:t>
            </a:r>
            <a:endParaRPr>
              <a:solidFill>
                <a:srgbClr val="FFFFFF"/>
              </a:solidFill>
              <a:latin typeface="Roboto Mono ExtraLight"/>
              <a:ea typeface="Roboto Mono ExtraLight"/>
              <a:cs typeface="Roboto Mono ExtraLight"/>
              <a:sym typeface="Roboto Mono ExtraLight"/>
            </a:endParaRPr>
          </a:p>
        </p:txBody>
      </p:sp>
      <p:sp>
        <p:nvSpPr>
          <p:cNvPr id="550" name="Google Shape;550;p50"/>
          <p:cNvSpPr txBox="1"/>
          <p:nvPr/>
        </p:nvSpPr>
        <p:spPr>
          <a:xfrm>
            <a:off x="5190400" y="2681975"/>
            <a:ext cx="25584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If second char not ‘A’</a:t>
            </a:r>
            <a:endParaRPr>
              <a:solidFill>
                <a:srgbClr val="FFFFFF"/>
              </a:solidFill>
              <a:latin typeface="Roboto Mono ExtraLight"/>
              <a:ea typeface="Roboto Mono ExtraLight"/>
              <a:cs typeface="Roboto Mono ExtraLight"/>
              <a:sym typeface="Roboto Mono ExtraLight"/>
            </a:endParaRPr>
          </a:p>
        </p:txBody>
      </p:sp>
      <p:sp>
        <p:nvSpPr>
          <p:cNvPr id="551" name="Google Shape;551;p50"/>
          <p:cNvSpPr txBox="1"/>
          <p:nvPr/>
        </p:nvSpPr>
        <p:spPr>
          <a:xfrm>
            <a:off x="5523000" y="3278425"/>
            <a:ext cx="2558400" cy="37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If third char not ‘D’</a:t>
            </a:r>
            <a:endParaRPr>
              <a:solidFill>
                <a:srgbClr val="FFFFFF"/>
              </a:solidFill>
              <a:latin typeface="Roboto Mono ExtraLight"/>
              <a:ea typeface="Roboto Mono ExtraLight"/>
              <a:cs typeface="Roboto Mono ExtraLight"/>
              <a:sym typeface="Roboto Mono ExtraLight"/>
            </a:endParaRPr>
          </a:p>
        </p:txBody>
      </p:sp>
      <p:sp>
        <p:nvSpPr>
          <p:cNvPr id="552" name="Google Shape;552;p50"/>
          <p:cNvSpPr txBox="1"/>
          <p:nvPr/>
        </p:nvSpPr>
        <p:spPr>
          <a:xfrm>
            <a:off x="7200200" y="3942675"/>
            <a:ext cx="1086900" cy="37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vuln()</a:t>
            </a:r>
            <a:endParaRPr>
              <a:solidFill>
                <a:srgbClr val="FFFFFF"/>
              </a:solidFill>
              <a:latin typeface="Roboto Mono ExtraLight"/>
              <a:ea typeface="Roboto Mono ExtraLight"/>
              <a:cs typeface="Roboto Mono ExtraLight"/>
              <a:sym typeface="Roboto Mono ExtraLight"/>
            </a:endParaRPr>
          </a:p>
        </p:txBody>
      </p:sp>
      <p:sp>
        <p:nvSpPr>
          <p:cNvPr id="553" name="Google Shape;553;p50"/>
          <p:cNvSpPr txBox="1"/>
          <p:nvPr/>
        </p:nvSpPr>
        <p:spPr>
          <a:xfrm>
            <a:off x="4461425" y="3972225"/>
            <a:ext cx="7863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ok()</a:t>
            </a:r>
            <a:endParaRPr>
              <a:solidFill>
                <a:srgbClr val="FFFFFF"/>
              </a:solidFill>
              <a:latin typeface="Roboto Mono ExtraLight"/>
              <a:ea typeface="Roboto Mono ExtraLight"/>
              <a:cs typeface="Roboto Mono ExtraLight"/>
              <a:sym typeface="Roboto Mono ExtraLight"/>
            </a:endParaRPr>
          </a:p>
        </p:txBody>
      </p:sp>
      <p:cxnSp>
        <p:nvCxnSpPr>
          <p:cNvPr id="554" name="Google Shape;554;p50"/>
          <p:cNvCxnSpPr/>
          <p:nvPr/>
        </p:nvCxnSpPr>
        <p:spPr>
          <a:xfrm>
            <a:off x="5855350" y="2070025"/>
            <a:ext cx="0" cy="151500"/>
          </a:xfrm>
          <a:prstGeom prst="straightConnector1">
            <a:avLst/>
          </a:prstGeom>
          <a:noFill/>
          <a:ln cap="flat" cmpd="sng" w="9525">
            <a:solidFill>
              <a:srgbClr val="FFFFFF"/>
            </a:solidFill>
            <a:prstDash val="dot"/>
            <a:round/>
            <a:headEnd len="med" w="med" type="none"/>
            <a:tailEnd len="med" w="med" type="none"/>
          </a:ln>
        </p:spPr>
      </p:cxnSp>
      <p:cxnSp>
        <p:nvCxnSpPr>
          <p:cNvPr id="555" name="Google Shape;555;p50"/>
          <p:cNvCxnSpPr/>
          <p:nvPr/>
        </p:nvCxnSpPr>
        <p:spPr>
          <a:xfrm>
            <a:off x="4805450" y="2799900"/>
            <a:ext cx="0" cy="1203000"/>
          </a:xfrm>
          <a:prstGeom prst="straightConnector1">
            <a:avLst/>
          </a:prstGeom>
          <a:noFill/>
          <a:ln cap="flat" cmpd="sng" w="9525">
            <a:solidFill>
              <a:srgbClr val="FFFFFF"/>
            </a:solidFill>
            <a:prstDash val="dot"/>
            <a:round/>
            <a:headEnd len="med" w="med" type="none"/>
            <a:tailEnd len="med" w="med" type="none"/>
          </a:ln>
        </p:spPr>
      </p:cxnSp>
      <p:sp>
        <p:nvSpPr>
          <p:cNvPr id="556" name="Google Shape;556;p50"/>
          <p:cNvSpPr/>
          <p:nvPr/>
        </p:nvSpPr>
        <p:spPr>
          <a:xfrm rot="5400000">
            <a:off x="5723950" y="1617700"/>
            <a:ext cx="262800" cy="2100000"/>
          </a:xfrm>
          <a:prstGeom prst="leftBrace">
            <a:avLst>
              <a:gd fmla="val 0" name="adj1"/>
              <a:gd fmla="val 50000" name="adj2"/>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0"/>
          <p:cNvSpPr/>
          <p:nvPr/>
        </p:nvSpPr>
        <p:spPr>
          <a:xfrm rot="5400000">
            <a:off x="5904250" y="1994500"/>
            <a:ext cx="242100" cy="2439900"/>
          </a:xfrm>
          <a:prstGeom prst="leftBrace">
            <a:avLst>
              <a:gd fmla="val 0" name="adj1"/>
              <a:gd fmla="val 50000" name="adj2"/>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0"/>
          <p:cNvSpPr/>
          <p:nvPr/>
        </p:nvSpPr>
        <p:spPr>
          <a:xfrm rot="5400000">
            <a:off x="6176925" y="2279575"/>
            <a:ext cx="261900" cy="3013200"/>
          </a:xfrm>
          <a:prstGeom prst="leftBrace">
            <a:avLst>
              <a:gd fmla="val 0" name="adj1"/>
              <a:gd fmla="val 50000" name="adj2"/>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0"/>
          <p:cNvSpPr txBox="1"/>
          <p:nvPr/>
        </p:nvSpPr>
        <p:spPr>
          <a:xfrm>
            <a:off x="5247725" y="1693225"/>
            <a:ext cx="16341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Read (input)</a:t>
            </a:r>
            <a:endParaRPr>
              <a:solidFill>
                <a:srgbClr val="FFFFFF"/>
              </a:solidFill>
              <a:latin typeface="Roboto Mono ExtraLight"/>
              <a:ea typeface="Roboto Mono ExtraLight"/>
              <a:cs typeface="Roboto Mono ExtraLight"/>
              <a:sym typeface="Roboto Mono ExtraLight"/>
            </a:endParaRPr>
          </a:p>
        </p:txBody>
      </p:sp>
      <p:sp>
        <p:nvSpPr>
          <p:cNvPr id="560" name="Google Shape;560;p50"/>
          <p:cNvSpPr txBox="1"/>
          <p:nvPr/>
        </p:nvSpPr>
        <p:spPr>
          <a:xfrm>
            <a:off x="4702200" y="2148750"/>
            <a:ext cx="25062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If first char not ‘B’</a:t>
            </a:r>
            <a:endParaRPr>
              <a:solidFill>
                <a:srgbClr val="FFFFFF"/>
              </a:solidFill>
              <a:latin typeface="Roboto Mono ExtraLight"/>
              <a:ea typeface="Roboto Mono ExtraLight"/>
              <a:cs typeface="Roboto Mono ExtraLight"/>
              <a:sym typeface="Roboto Mono ExtraLight"/>
            </a:endParaRPr>
          </a:p>
        </p:txBody>
      </p:sp>
      <p:sp>
        <p:nvSpPr>
          <p:cNvPr id="561" name="Google Shape;561;p50"/>
          <p:cNvSpPr txBox="1"/>
          <p:nvPr/>
        </p:nvSpPr>
        <p:spPr>
          <a:xfrm>
            <a:off x="5190400" y="2681975"/>
            <a:ext cx="25584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If second char not ‘A’</a:t>
            </a:r>
            <a:endParaRPr>
              <a:solidFill>
                <a:srgbClr val="FFFFFF"/>
              </a:solidFill>
              <a:latin typeface="Roboto Mono ExtraLight"/>
              <a:ea typeface="Roboto Mono ExtraLight"/>
              <a:cs typeface="Roboto Mono ExtraLight"/>
              <a:sym typeface="Roboto Mono ExtraLight"/>
            </a:endParaRPr>
          </a:p>
        </p:txBody>
      </p:sp>
      <p:sp>
        <p:nvSpPr>
          <p:cNvPr id="562" name="Google Shape;562;p50"/>
          <p:cNvSpPr txBox="1"/>
          <p:nvPr/>
        </p:nvSpPr>
        <p:spPr>
          <a:xfrm>
            <a:off x="5523000" y="3278425"/>
            <a:ext cx="2558400" cy="37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If third char not ‘D’</a:t>
            </a:r>
            <a:endParaRPr>
              <a:solidFill>
                <a:srgbClr val="FFFFFF"/>
              </a:solidFill>
              <a:latin typeface="Roboto Mono ExtraLight"/>
              <a:ea typeface="Roboto Mono ExtraLight"/>
              <a:cs typeface="Roboto Mono ExtraLight"/>
              <a:sym typeface="Roboto Mono ExtraLight"/>
            </a:endParaRPr>
          </a:p>
        </p:txBody>
      </p:sp>
      <p:sp>
        <p:nvSpPr>
          <p:cNvPr id="563" name="Google Shape;563;p50"/>
          <p:cNvSpPr txBox="1"/>
          <p:nvPr/>
        </p:nvSpPr>
        <p:spPr>
          <a:xfrm>
            <a:off x="7200200" y="3942675"/>
            <a:ext cx="1086900" cy="37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vuln()</a:t>
            </a:r>
            <a:endParaRPr>
              <a:solidFill>
                <a:srgbClr val="FFFFFF"/>
              </a:solidFill>
              <a:latin typeface="Roboto Mono ExtraLight"/>
              <a:ea typeface="Roboto Mono ExtraLight"/>
              <a:cs typeface="Roboto Mono ExtraLight"/>
              <a:sym typeface="Roboto Mono ExtraLight"/>
            </a:endParaRPr>
          </a:p>
        </p:txBody>
      </p:sp>
      <p:sp>
        <p:nvSpPr>
          <p:cNvPr id="564" name="Google Shape;564;p50"/>
          <p:cNvSpPr txBox="1"/>
          <p:nvPr/>
        </p:nvSpPr>
        <p:spPr>
          <a:xfrm>
            <a:off x="4461425" y="3972225"/>
            <a:ext cx="7863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ExtraLight"/>
                <a:ea typeface="Roboto Mono ExtraLight"/>
                <a:cs typeface="Roboto Mono ExtraLight"/>
                <a:sym typeface="Roboto Mono ExtraLight"/>
              </a:rPr>
              <a:t>ok()</a:t>
            </a:r>
            <a:endParaRPr>
              <a:solidFill>
                <a:srgbClr val="FFFFFF"/>
              </a:solidFill>
              <a:latin typeface="Roboto Mono ExtraLight"/>
              <a:ea typeface="Roboto Mono ExtraLight"/>
              <a:cs typeface="Roboto Mono ExtraLight"/>
              <a:sym typeface="Roboto Mono ExtraLight"/>
            </a:endParaRPr>
          </a:p>
        </p:txBody>
      </p:sp>
      <p:cxnSp>
        <p:nvCxnSpPr>
          <p:cNvPr id="565" name="Google Shape;565;p50"/>
          <p:cNvCxnSpPr/>
          <p:nvPr/>
        </p:nvCxnSpPr>
        <p:spPr>
          <a:xfrm>
            <a:off x="5855350" y="2070025"/>
            <a:ext cx="0" cy="151500"/>
          </a:xfrm>
          <a:prstGeom prst="straightConnector1">
            <a:avLst/>
          </a:prstGeom>
          <a:noFill/>
          <a:ln cap="flat" cmpd="sng" w="9525">
            <a:solidFill>
              <a:srgbClr val="FFFFFF"/>
            </a:solidFill>
            <a:prstDash val="dot"/>
            <a:round/>
            <a:headEnd len="med" w="med" type="none"/>
            <a:tailEnd len="med" w="med" type="none"/>
          </a:ln>
        </p:spPr>
      </p:cxnSp>
      <p:cxnSp>
        <p:nvCxnSpPr>
          <p:cNvPr id="566" name="Google Shape;566;p50"/>
          <p:cNvCxnSpPr/>
          <p:nvPr/>
        </p:nvCxnSpPr>
        <p:spPr>
          <a:xfrm>
            <a:off x="4805450" y="2799900"/>
            <a:ext cx="0" cy="1203000"/>
          </a:xfrm>
          <a:prstGeom prst="straightConnector1">
            <a:avLst/>
          </a:prstGeom>
          <a:noFill/>
          <a:ln cap="flat" cmpd="sng" w="9525">
            <a:solidFill>
              <a:srgbClr val="FFFFFF"/>
            </a:solidFill>
            <a:prstDash val="dot"/>
            <a:round/>
            <a:headEnd len="med" w="med" type="none"/>
            <a:tailEnd len="med" w="med" type="none"/>
          </a:ln>
        </p:spPr>
      </p:cxnSp>
      <p:sp>
        <p:nvSpPr>
          <p:cNvPr id="567" name="Google Shape;567;p50"/>
          <p:cNvSpPr/>
          <p:nvPr/>
        </p:nvSpPr>
        <p:spPr>
          <a:xfrm rot="5400000">
            <a:off x="5723950" y="1617700"/>
            <a:ext cx="262800" cy="2100000"/>
          </a:xfrm>
          <a:prstGeom prst="leftBrace">
            <a:avLst>
              <a:gd fmla="val 0" name="adj1"/>
              <a:gd fmla="val 50000" name="adj2"/>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0"/>
          <p:cNvSpPr/>
          <p:nvPr/>
        </p:nvSpPr>
        <p:spPr>
          <a:xfrm rot="5400000">
            <a:off x="5904250" y="1994500"/>
            <a:ext cx="242100" cy="2439900"/>
          </a:xfrm>
          <a:prstGeom prst="leftBrace">
            <a:avLst>
              <a:gd fmla="val 0" name="adj1"/>
              <a:gd fmla="val 50000" name="adj2"/>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0"/>
          <p:cNvSpPr/>
          <p:nvPr/>
        </p:nvSpPr>
        <p:spPr>
          <a:xfrm rot="5400000">
            <a:off x="6176925" y="2279575"/>
            <a:ext cx="261900" cy="3013200"/>
          </a:xfrm>
          <a:prstGeom prst="leftBrace">
            <a:avLst>
              <a:gd fmla="val 0" name="adj1"/>
              <a:gd fmla="val 50000" name="adj2"/>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0"/>
          <p:cNvSpPr txBox="1"/>
          <p:nvPr/>
        </p:nvSpPr>
        <p:spPr>
          <a:xfrm>
            <a:off x="4441125" y="1096450"/>
            <a:ext cx="353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93D3D"/>
                </a:solidFill>
              </a:rPr>
              <a:t>Fuzz Target</a:t>
            </a:r>
            <a:endParaRPr b="1">
              <a:solidFill>
                <a:srgbClr val="F93D3D"/>
              </a:solidFill>
            </a:endParaRPr>
          </a:p>
        </p:txBody>
      </p:sp>
      <p:sp>
        <p:nvSpPr>
          <p:cNvPr id="571" name="Google Shape;571;p50"/>
          <p:cNvSpPr txBox="1"/>
          <p:nvPr/>
        </p:nvSpPr>
        <p:spPr>
          <a:xfrm>
            <a:off x="364625" y="1096450"/>
            <a:ext cx="353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93D3D"/>
                </a:solidFill>
              </a:rPr>
              <a:t>Fuzzing Engine</a:t>
            </a:r>
            <a:endParaRPr b="1">
              <a:solidFill>
                <a:srgbClr val="F93D3D"/>
              </a:solidFill>
            </a:endParaRPr>
          </a:p>
        </p:txBody>
      </p:sp>
      <p:sp>
        <p:nvSpPr>
          <p:cNvPr id="572" name="Google Shape;572;p50"/>
          <p:cNvSpPr/>
          <p:nvPr/>
        </p:nvSpPr>
        <p:spPr>
          <a:xfrm flipH="1">
            <a:off x="3963138" y="2786138"/>
            <a:ext cx="786300" cy="688800"/>
          </a:xfrm>
          <a:prstGeom prst="curvedUpArrow">
            <a:avLst>
              <a:gd fmla="val 25000" name="adj1"/>
              <a:gd fmla="val 50000" name="adj2"/>
              <a:gd fmla="val 2500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0"/>
          <p:cNvSpPr/>
          <p:nvPr/>
        </p:nvSpPr>
        <p:spPr>
          <a:xfrm>
            <a:off x="3997313" y="1895563"/>
            <a:ext cx="786300" cy="688800"/>
          </a:xfrm>
          <a:prstGeom prst="curvedDownArrow">
            <a:avLst>
              <a:gd fmla="val 25000" name="adj1"/>
              <a:gd fmla="val 50000" name="adj2"/>
              <a:gd fmla="val 2500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4" name="Google Shape;574;p50"/>
          <p:cNvPicPr preferRelativeResize="0"/>
          <p:nvPr/>
        </p:nvPicPr>
        <p:blipFill>
          <a:blip r:embed="rId3">
            <a:alphaModFix/>
          </a:blip>
          <a:stretch>
            <a:fillRect/>
          </a:stretch>
        </p:blipFill>
        <p:spPr>
          <a:xfrm>
            <a:off x="1077324" y="1822327"/>
            <a:ext cx="2146427" cy="1792650"/>
          </a:xfrm>
          <a:prstGeom prst="rect">
            <a:avLst/>
          </a:prstGeom>
          <a:noFill/>
          <a:ln>
            <a:noFill/>
          </a:ln>
        </p:spPr>
      </p:pic>
      <p:pic>
        <p:nvPicPr>
          <p:cNvPr id="575" name="Google Shape;575;p50"/>
          <p:cNvPicPr preferRelativeResize="0"/>
          <p:nvPr/>
        </p:nvPicPr>
        <p:blipFill>
          <a:blip r:embed="rId4">
            <a:alphaModFix/>
          </a:blip>
          <a:stretch>
            <a:fillRect/>
          </a:stretch>
        </p:blipFill>
        <p:spPr>
          <a:xfrm>
            <a:off x="5387788" y="1916193"/>
            <a:ext cx="1792650" cy="1792650"/>
          </a:xfrm>
          <a:prstGeom prst="rect">
            <a:avLst/>
          </a:prstGeom>
          <a:noFill/>
          <a:ln>
            <a:noFill/>
          </a:ln>
        </p:spPr>
      </p:pic>
      <p:sp>
        <p:nvSpPr>
          <p:cNvPr id="576" name="Google Shape;576;p50"/>
          <p:cNvSpPr txBox="1"/>
          <p:nvPr/>
        </p:nvSpPr>
        <p:spPr>
          <a:xfrm>
            <a:off x="5101250" y="1799775"/>
            <a:ext cx="247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ourier New"/>
                <a:ea typeface="Courier New"/>
                <a:cs typeface="Courier New"/>
                <a:sym typeface="Courier New"/>
              </a:rPr>
              <a:t>$ ./myTarget</a:t>
            </a:r>
            <a:endParaRPr>
              <a:latin typeface="Courier New"/>
              <a:ea typeface="Courier New"/>
              <a:cs typeface="Courier New"/>
              <a:sym typeface="Courier New"/>
            </a:endParaRPr>
          </a:p>
        </p:txBody>
      </p:sp>
      <p:sp>
        <p:nvSpPr>
          <p:cNvPr id="577" name="Google Shape;577;p50"/>
          <p:cNvSpPr txBox="1"/>
          <p:nvPr/>
        </p:nvSpPr>
        <p:spPr>
          <a:xfrm>
            <a:off x="7027725" y="2503100"/>
            <a:ext cx="95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a:t>
            </a:r>
            <a:endParaRPr b="1"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1"/>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Fuzz Target</a:t>
            </a:r>
            <a:endParaRPr/>
          </a:p>
        </p:txBody>
      </p:sp>
      <p:sp>
        <p:nvSpPr>
          <p:cNvPr id="583" name="Google Shape;583;p51"/>
          <p:cNvSpPr/>
          <p:nvPr/>
        </p:nvSpPr>
        <p:spPr>
          <a:xfrm>
            <a:off x="2427600" y="1026600"/>
            <a:ext cx="4381262" cy="1236925"/>
          </a:xfrm>
          <a:prstGeom prst="flowChart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Input Vector</a:t>
            </a:r>
            <a:endParaRPr b="1">
              <a:solidFill>
                <a:schemeClr val="lt1"/>
              </a:solidFill>
            </a:endParaRPr>
          </a:p>
          <a:p>
            <a:pPr indent="0" lvl="0" marL="0" rtl="0" algn="ctr">
              <a:spcBef>
                <a:spcPts val="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FILE *f = fopen(argv[1], “rb”)</a:t>
            </a:r>
            <a:endParaRPr b="1" sz="1200">
              <a:solidFill>
                <a:schemeClr val="dk1"/>
              </a:solidFill>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fread(buf, 1, buf_size, f)</a:t>
            </a:r>
            <a:endParaRPr b="1" sz="1200">
              <a:solidFill>
                <a:schemeClr val="dk1"/>
              </a:solidFill>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a:t>
            </a:r>
            <a:endParaRPr b="1" sz="1200">
              <a:solidFill>
                <a:schemeClr val="lt1"/>
              </a:solidFill>
            </a:endParaRPr>
          </a:p>
        </p:txBody>
      </p:sp>
      <p:sp>
        <p:nvSpPr>
          <p:cNvPr id="584" name="Google Shape;584;p51"/>
          <p:cNvSpPr/>
          <p:nvPr/>
        </p:nvSpPr>
        <p:spPr>
          <a:xfrm>
            <a:off x="2427613" y="2337250"/>
            <a:ext cx="4381262" cy="1236925"/>
          </a:xfrm>
          <a:prstGeom prst="flowChartProcess">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Entrypoint</a:t>
            </a:r>
            <a:endParaRPr b="1">
              <a:solidFill>
                <a:schemeClr val="lt1"/>
              </a:solidFill>
            </a:endParaRPr>
          </a:p>
          <a:p>
            <a:pPr indent="0" lvl="0" marL="0" rtl="0" algn="ctr">
              <a:spcBef>
                <a:spcPts val="0"/>
              </a:spcBef>
              <a:spcAft>
                <a:spcPts val="0"/>
              </a:spcAft>
              <a:buClr>
                <a:schemeClr val="dk1"/>
              </a:buClr>
              <a:buSzPts val="1100"/>
              <a:buFont typeface="Arial"/>
              <a:buNone/>
            </a:pPr>
            <a:r>
              <a:t/>
            </a:r>
            <a:endParaRPr b="1">
              <a:solidFill>
                <a:schemeClr val="lt1"/>
              </a:solidFill>
            </a:endParaRPr>
          </a:p>
          <a:p>
            <a:pPr indent="0" lvl="0" marL="0" rtl="0" algn="ctr">
              <a:spcBef>
                <a:spcPts val="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int main(int argc, char **argv)</a:t>
            </a:r>
            <a:endParaRPr b="1" sz="1200">
              <a:solidFill>
                <a:schemeClr val="dk1"/>
              </a:solidFill>
              <a:latin typeface="Courier New"/>
              <a:ea typeface="Courier New"/>
              <a:cs typeface="Courier New"/>
              <a:sym typeface="Courier New"/>
            </a:endParaRPr>
          </a:p>
        </p:txBody>
      </p:sp>
      <p:sp>
        <p:nvSpPr>
          <p:cNvPr id="585" name="Google Shape;585;p51"/>
          <p:cNvSpPr/>
          <p:nvPr/>
        </p:nvSpPr>
        <p:spPr>
          <a:xfrm>
            <a:off x="2427613" y="3647900"/>
            <a:ext cx="4381262" cy="1236925"/>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Candidate Function</a:t>
            </a:r>
            <a:endParaRPr b="1">
              <a:solidFill>
                <a:schemeClr val="lt1"/>
              </a:solidFill>
            </a:endParaRPr>
          </a:p>
          <a:p>
            <a:pPr indent="0" lvl="0" marL="0" rtl="0" algn="ctr">
              <a:spcBef>
                <a:spcPts val="0"/>
              </a:spcBef>
              <a:spcAft>
                <a:spcPts val="0"/>
              </a:spcAft>
              <a:buClr>
                <a:schemeClr val="dk1"/>
              </a:buClr>
              <a:buSzPts val="1100"/>
              <a:buFont typeface="Arial"/>
              <a:buNone/>
            </a:pPr>
            <a:r>
              <a:t/>
            </a:r>
            <a:endParaRPr b="1" sz="900">
              <a:solidFill>
                <a:schemeClr val="dk1"/>
              </a:solidFill>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fuzzme</a:t>
            </a:r>
            <a:r>
              <a:rPr b="1" lang="en" sz="1200">
                <a:solidFill>
                  <a:schemeClr val="dk1"/>
                </a:solidFill>
                <a:latin typeface="Courier New"/>
                <a:ea typeface="Courier New"/>
                <a:cs typeface="Courier New"/>
                <a:sym typeface="Courier New"/>
              </a:rPr>
              <a:t>(buf);</a:t>
            </a:r>
            <a:endParaRPr b="1" sz="1200">
              <a:solidFill>
                <a:schemeClr val="dk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2"/>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Example Fuzz Target</a:t>
            </a:r>
            <a:endParaRPr>
              <a:solidFill>
                <a:schemeClr val="dk1"/>
              </a:solidFill>
            </a:endParaRPr>
          </a:p>
          <a:p>
            <a:pPr indent="0" lvl="0" marL="0" rtl="0" algn="l">
              <a:spcBef>
                <a:spcPts val="0"/>
              </a:spcBef>
              <a:spcAft>
                <a:spcPts val="0"/>
              </a:spcAft>
              <a:buNone/>
            </a:pPr>
            <a:r>
              <a:t/>
            </a:r>
            <a:endParaRPr/>
          </a:p>
        </p:txBody>
      </p:sp>
      <p:sp>
        <p:nvSpPr>
          <p:cNvPr id="591" name="Google Shape;591;p52"/>
          <p:cNvSpPr/>
          <p:nvPr/>
        </p:nvSpPr>
        <p:spPr>
          <a:xfrm>
            <a:off x="5092525" y="1248838"/>
            <a:ext cx="3358765" cy="948248"/>
          </a:xfrm>
          <a:prstGeom prst="flowChart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rPr>
              <a:t>Input Vector</a:t>
            </a:r>
            <a:endParaRPr b="1" sz="1300">
              <a:solidFill>
                <a:schemeClr val="lt1"/>
              </a:solidFill>
            </a:endParaRPr>
          </a:p>
        </p:txBody>
      </p:sp>
      <p:sp>
        <p:nvSpPr>
          <p:cNvPr id="592" name="Google Shape;592;p52"/>
          <p:cNvSpPr/>
          <p:nvPr/>
        </p:nvSpPr>
        <p:spPr>
          <a:xfrm>
            <a:off x="5092535" y="2253605"/>
            <a:ext cx="3358765" cy="948248"/>
          </a:xfrm>
          <a:prstGeom prst="flowChartProcess">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rPr>
              <a:t>Entrypoint</a:t>
            </a:r>
            <a:endParaRPr b="1" sz="1700">
              <a:solidFill>
                <a:schemeClr val="lt1"/>
              </a:solidFill>
            </a:endParaRPr>
          </a:p>
        </p:txBody>
      </p:sp>
      <p:sp>
        <p:nvSpPr>
          <p:cNvPr id="593" name="Google Shape;593;p52"/>
          <p:cNvSpPr/>
          <p:nvPr/>
        </p:nvSpPr>
        <p:spPr>
          <a:xfrm>
            <a:off x="5092535" y="3258373"/>
            <a:ext cx="3358765" cy="948248"/>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solidFill>
                  <a:schemeClr val="lt1"/>
                </a:solidFill>
              </a:rPr>
              <a:t>Candidate Function</a:t>
            </a:r>
            <a:endParaRPr b="1" sz="1200">
              <a:solidFill>
                <a:schemeClr val="dk1"/>
              </a:solidFill>
              <a:latin typeface="Courier New"/>
              <a:ea typeface="Courier New"/>
              <a:cs typeface="Courier New"/>
              <a:sym typeface="Courier New"/>
            </a:endParaRPr>
          </a:p>
        </p:txBody>
      </p:sp>
      <p:sp>
        <p:nvSpPr>
          <p:cNvPr id="594" name="Google Shape;594;p52"/>
          <p:cNvSpPr txBox="1"/>
          <p:nvPr/>
        </p:nvSpPr>
        <p:spPr>
          <a:xfrm>
            <a:off x="1004550" y="800100"/>
            <a:ext cx="37878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#include &lt;stdio.h&gt;</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#include &lt;stdlib.h&gt;</a:t>
            </a:r>
            <a:endParaRPr sz="800">
              <a:solidFill>
                <a:schemeClr val="dk1"/>
              </a:solidFill>
              <a:highlight>
                <a:schemeClr val="accent3"/>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800">
              <a:solidFill>
                <a:schemeClr val="dk1"/>
              </a:solidFill>
              <a:highlight>
                <a:schemeClr val="accent3"/>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highlight>
                  <a:schemeClr val="accent3"/>
                </a:highlight>
                <a:latin typeface="Courier New"/>
                <a:ea typeface="Courier New"/>
                <a:cs typeface="Courier New"/>
                <a:sym typeface="Courier New"/>
              </a:rPr>
              <a:t>int fuzzme(char *buf)</a:t>
            </a:r>
            <a:endParaRPr sz="800">
              <a:solidFill>
                <a:schemeClr val="dk1"/>
              </a:solidFill>
              <a:highlight>
                <a:schemeClr val="accent3"/>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highlight>
                  <a:schemeClr val="accent3"/>
                </a:highlight>
                <a:latin typeface="Courier New"/>
                <a:ea typeface="Courier New"/>
                <a:cs typeface="Courier New"/>
                <a:sym typeface="Courier New"/>
              </a:rPr>
              <a:t>{</a:t>
            </a:r>
            <a:endParaRPr sz="800">
              <a:solidFill>
                <a:schemeClr val="dk1"/>
              </a:solidFill>
              <a:highlight>
                <a:schemeClr val="accent3"/>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if(strlen(buf) &gt;= 3)</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if(buf[0] == 'b')</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if(buf[1] == 'u')</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if(buf[2] == 'g')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printf("You've got it!");</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abort();</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return 0;</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a:t>
            </a:r>
            <a:endParaRPr sz="800">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highlight>
                  <a:schemeClr val="accent6"/>
                </a:highlight>
                <a:latin typeface="Courier New"/>
                <a:ea typeface="Courier New"/>
                <a:cs typeface="Courier New"/>
                <a:sym typeface="Courier New"/>
              </a:rPr>
              <a:t>int main(int argc, char **argv)</a:t>
            </a:r>
            <a:endParaRPr sz="800">
              <a:highlight>
                <a:schemeClr val="accent6"/>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if (NULL == (</a:t>
            </a:r>
            <a:r>
              <a:rPr lang="en" sz="800">
                <a:highlight>
                  <a:schemeClr val="accent2"/>
                </a:highlight>
                <a:latin typeface="Courier New"/>
                <a:ea typeface="Courier New"/>
                <a:cs typeface="Courier New"/>
                <a:sym typeface="Courier New"/>
              </a:rPr>
              <a:t>f = fopen(argv[1], "rb")</a:t>
            </a:r>
            <a:r>
              <a:rPr lang="en" sz="800">
                <a:latin typeface="Courier New"/>
                <a:ea typeface="Courier New"/>
                <a:cs typeface="Courier New"/>
                <a:sym typeface="Courier New"/>
              </a:rPr>
              <a:t>)) {</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fprintf(stderr, "could not open file for fuzzing\n");</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return 2;</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a:t>
            </a:r>
            <a:endParaRPr sz="800">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if (!(sz = </a:t>
            </a:r>
            <a:r>
              <a:rPr lang="en" sz="800">
                <a:highlight>
                  <a:schemeClr val="accent2"/>
                </a:highlight>
                <a:latin typeface="Courier New"/>
                <a:ea typeface="Courier New"/>
                <a:cs typeface="Courier New"/>
                <a:sym typeface="Courier New"/>
              </a:rPr>
              <a:t>fread(buf, 1, sizeof(buf), f)</a:t>
            </a:r>
            <a:r>
              <a:rPr lang="en" sz="800">
                <a:latin typeface="Courier New"/>
                <a:ea typeface="Courier New"/>
                <a:cs typeface="Courier New"/>
                <a:sym typeface="Courier New"/>
              </a:rPr>
              <a:t>)) {</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fprintf(stderr, "no data read from file\n");</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return 3;</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a:t>
            </a:r>
            <a:endParaRPr sz="800">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a:t>
            </a:r>
            <a:r>
              <a:rPr lang="en" sz="800">
                <a:highlight>
                  <a:schemeClr val="accent3"/>
                </a:highlight>
                <a:latin typeface="Courier New"/>
                <a:ea typeface="Courier New"/>
                <a:cs typeface="Courier New"/>
                <a:sym typeface="Courier New"/>
              </a:rPr>
              <a:t>fuzzme(buf);</a:t>
            </a:r>
            <a:endParaRPr sz="800">
              <a:highlight>
                <a:schemeClr val="accent3"/>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a:t>
            </a:r>
            <a:endParaRPr sz="800">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3"/>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Example Fuzz Target</a:t>
            </a:r>
            <a:endParaRPr>
              <a:solidFill>
                <a:schemeClr val="dk1"/>
              </a:solidFill>
            </a:endParaRPr>
          </a:p>
          <a:p>
            <a:pPr indent="0" lvl="0" marL="0" rtl="0" algn="l">
              <a:spcBef>
                <a:spcPts val="0"/>
              </a:spcBef>
              <a:spcAft>
                <a:spcPts val="0"/>
              </a:spcAft>
              <a:buNone/>
            </a:pPr>
            <a:r>
              <a:t/>
            </a:r>
            <a:endParaRPr/>
          </a:p>
        </p:txBody>
      </p:sp>
      <p:sp>
        <p:nvSpPr>
          <p:cNvPr id="600" name="Google Shape;600;p53"/>
          <p:cNvSpPr/>
          <p:nvPr/>
        </p:nvSpPr>
        <p:spPr>
          <a:xfrm>
            <a:off x="7384850" y="281777"/>
            <a:ext cx="1436771" cy="405631"/>
          </a:xfrm>
          <a:prstGeom prst="flowChart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Input Vector</a:t>
            </a:r>
            <a:endParaRPr b="1" sz="1000">
              <a:solidFill>
                <a:schemeClr val="lt1"/>
              </a:solidFill>
            </a:endParaRPr>
          </a:p>
        </p:txBody>
      </p:sp>
      <p:sp>
        <p:nvSpPr>
          <p:cNvPr id="601" name="Google Shape;601;p53"/>
          <p:cNvSpPr/>
          <p:nvPr/>
        </p:nvSpPr>
        <p:spPr>
          <a:xfrm>
            <a:off x="7384854" y="711585"/>
            <a:ext cx="1436771" cy="405631"/>
          </a:xfrm>
          <a:prstGeom prst="flowChartProcess">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Entrypoint</a:t>
            </a:r>
            <a:endParaRPr b="1" sz="600">
              <a:solidFill>
                <a:schemeClr val="lt1"/>
              </a:solidFill>
            </a:endParaRPr>
          </a:p>
        </p:txBody>
      </p:sp>
      <p:sp>
        <p:nvSpPr>
          <p:cNvPr id="602" name="Google Shape;602;p53"/>
          <p:cNvSpPr/>
          <p:nvPr/>
        </p:nvSpPr>
        <p:spPr>
          <a:xfrm>
            <a:off x="7384854" y="1141394"/>
            <a:ext cx="1436771" cy="405631"/>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lt1"/>
                </a:solidFill>
              </a:rPr>
              <a:t>Candidate Function</a:t>
            </a:r>
            <a:endParaRPr b="1" sz="500">
              <a:solidFill>
                <a:schemeClr val="dk1"/>
              </a:solidFill>
              <a:latin typeface="Courier New"/>
              <a:ea typeface="Courier New"/>
              <a:cs typeface="Courier New"/>
              <a:sym typeface="Courier New"/>
            </a:endParaRPr>
          </a:p>
        </p:txBody>
      </p:sp>
      <p:sp>
        <p:nvSpPr>
          <p:cNvPr id="603" name="Google Shape;603;p53"/>
          <p:cNvSpPr txBox="1"/>
          <p:nvPr/>
        </p:nvSpPr>
        <p:spPr>
          <a:xfrm>
            <a:off x="333000" y="1141400"/>
            <a:ext cx="315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93D3D"/>
                </a:solidFill>
              </a:rPr>
              <a:t>Fuzzing Engine</a:t>
            </a:r>
            <a:endParaRPr b="1">
              <a:solidFill>
                <a:srgbClr val="F93D3D"/>
              </a:solidFill>
            </a:endParaRPr>
          </a:p>
        </p:txBody>
      </p:sp>
      <p:sp>
        <p:nvSpPr>
          <p:cNvPr id="604" name="Google Shape;604;p53"/>
          <p:cNvSpPr/>
          <p:nvPr/>
        </p:nvSpPr>
        <p:spPr>
          <a:xfrm flipH="1">
            <a:off x="3383974" y="3104572"/>
            <a:ext cx="700500" cy="622800"/>
          </a:xfrm>
          <a:prstGeom prst="curvedUpArrow">
            <a:avLst>
              <a:gd fmla="val 25000" name="adj1"/>
              <a:gd fmla="val 50000" name="adj2"/>
              <a:gd fmla="val 2500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3"/>
          <p:cNvSpPr/>
          <p:nvPr/>
        </p:nvSpPr>
        <p:spPr>
          <a:xfrm>
            <a:off x="3414299" y="2299403"/>
            <a:ext cx="700500" cy="622800"/>
          </a:xfrm>
          <a:prstGeom prst="curvedDownArrow">
            <a:avLst>
              <a:gd fmla="val 25000" name="adj1"/>
              <a:gd fmla="val 50000" name="adj2"/>
              <a:gd fmla="val 2500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6" name="Google Shape;606;p53"/>
          <p:cNvPicPr preferRelativeResize="0"/>
          <p:nvPr/>
        </p:nvPicPr>
        <p:blipFill>
          <a:blip r:embed="rId3">
            <a:alphaModFix/>
          </a:blip>
          <a:stretch>
            <a:fillRect/>
          </a:stretch>
        </p:blipFill>
        <p:spPr>
          <a:xfrm>
            <a:off x="968044" y="1797665"/>
            <a:ext cx="1912555" cy="1620734"/>
          </a:xfrm>
          <a:prstGeom prst="rect">
            <a:avLst/>
          </a:prstGeom>
          <a:noFill/>
          <a:ln>
            <a:noFill/>
          </a:ln>
        </p:spPr>
      </p:pic>
      <p:sp>
        <p:nvSpPr>
          <p:cNvPr id="607" name="Google Shape;607;p53"/>
          <p:cNvSpPr txBox="1"/>
          <p:nvPr/>
        </p:nvSpPr>
        <p:spPr>
          <a:xfrm>
            <a:off x="4649475" y="600000"/>
            <a:ext cx="353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93D3D"/>
                </a:solidFill>
              </a:rPr>
              <a:t>Fuzz Target</a:t>
            </a:r>
            <a:endParaRPr b="1">
              <a:solidFill>
                <a:srgbClr val="F93D3D"/>
              </a:solidFill>
            </a:endParaRPr>
          </a:p>
        </p:txBody>
      </p:sp>
      <p:sp>
        <p:nvSpPr>
          <p:cNvPr id="608" name="Google Shape;608;p53"/>
          <p:cNvSpPr txBox="1"/>
          <p:nvPr/>
        </p:nvSpPr>
        <p:spPr>
          <a:xfrm>
            <a:off x="457200" y="3909750"/>
            <a:ext cx="315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./example_target @@</a:t>
            </a:r>
            <a:endParaRPr b="1">
              <a:solidFill>
                <a:schemeClr val="dk1"/>
              </a:solidFill>
            </a:endParaRPr>
          </a:p>
        </p:txBody>
      </p:sp>
      <p:sp>
        <p:nvSpPr>
          <p:cNvPr id="609" name="Google Shape;609;p53"/>
          <p:cNvSpPr txBox="1"/>
          <p:nvPr/>
        </p:nvSpPr>
        <p:spPr>
          <a:xfrm>
            <a:off x="4508775" y="914400"/>
            <a:ext cx="38187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#include &lt;stdio.h&gt;</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#include &lt;stdlib.h&gt;</a:t>
            </a:r>
            <a:endParaRPr sz="800">
              <a:solidFill>
                <a:schemeClr val="dk1"/>
              </a:solidFill>
              <a:highlight>
                <a:schemeClr val="accent3"/>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800">
              <a:solidFill>
                <a:schemeClr val="dk1"/>
              </a:solidFill>
              <a:highlight>
                <a:schemeClr val="accent3"/>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highlight>
                  <a:schemeClr val="accent3"/>
                </a:highlight>
                <a:latin typeface="Courier New"/>
                <a:ea typeface="Courier New"/>
                <a:cs typeface="Courier New"/>
                <a:sym typeface="Courier New"/>
              </a:rPr>
              <a:t>int fuzzme(char *buf)</a:t>
            </a:r>
            <a:endParaRPr sz="800">
              <a:solidFill>
                <a:schemeClr val="dk1"/>
              </a:solidFill>
              <a:highlight>
                <a:schemeClr val="accent3"/>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if(strlen(buf) &gt;= 3)</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if(buf[0] == 'b')</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if(buf[1] == 'u')</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if(buf[2] == 'g')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printf("You've got it!");</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abort();</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return 0;</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highlight>
                  <a:schemeClr val="accent6"/>
                </a:highlight>
                <a:latin typeface="Courier New"/>
                <a:ea typeface="Courier New"/>
                <a:cs typeface="Courier New"/>
                <a:sym typeface="Courier New"/>
              </a:rPr>
              <a:t>int main(int argc, char **argv)</a:t>
            </a:r>
            <a:endParaRPr sz="800">
              <a:solidFill>
                <a:schemeClr val="dk1"/>
              </a:solidFill>
              <a:highlight>
                <a:schemeClr val="accent6"/>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if (NULL == (</a:t>
            </a:r>
            <a:r>
              <a:rPr lang="en" sz="800">
                <a:solidFill>
                  <a:schemeClr val="dk1"/>
                </a:solidFill>
                <a:highlight>
                  <a:schemeClr val="accent2"/>
                </a:highlight>
                <a:latin typeface="Courier New"/>
                <a:ea typeface="Courier New"/>
                <a:cs typeface="Courier New"/>
                <a:sym typeface="Courier New"/>
              </a:rPr>
              <a:t>f = fopen(argv[1], "rb")</a:t>
            </a: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fprintf(stderr, "could not open file for fuzzing\n");</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return 2;</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if (!(sz = </a:t>
            </a:r>
            <a:r>
              <a:rPr lang="en" sz="800">
                <a:solidFill>
                  <a:schemeClr val="dk1"/>
                </a:solidFill>
                <a:highlight>
                  <a:schemeClr val="accent2"/>
                </a:highlight>
                <a:latin typeface="Courier New"/>
                <a:ea typeface="Courier New"/>
                <a:cs typeface="Courier New"/>
                <a:sym typeface="Courier New"/>
              </a:rPr>
              <a:t>fread(buf, 1, sizeof(buf), f)</a:t>
            </a: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fprintf(stderr, "no data read from file\n");</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return 3;</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lang="en" sz="800">
                <a:solidFill>
                  <a:schemeClr val="dk1"/>
                </a:solidFill>
                <a:highlight>
                  <a:schemeClr val="accent3"/>
                </a:highlight>
                <a:latin typeface="Courier New"/>
                <a:ea typeface="Courier New"/>
                <a:cs typeface="Courier New"/>
                <a:sym typeface="Courier New"/>
              </a:rPr>
              <a:t>fuzzme(buf);</a:t>
            </a:r>
            <a:endParaRPr sz="800">
              <a:solidFill>
                <a:schemeClr val="dk1"/>
              </a:solidFill>
              <a:highlight>
                <a:schemeClr val="accent3"/>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800">
              <a:solidFill>
                <a:schemeClr val="dk1"/>
              </a:solidFill>
              <a:latin typeface="Courier New"/>
              <a:ea typeface="Courier New"/>
              <a:cs typeface="Courier New"/>
              <a:sym typeface="Courier New"/>
            </a:endParaRPr>
          </a:p>
        </p:txBody>
      </p:sp>
      <p:sp>
        <p:nvSpPr>
          <p:cNvPr id="610" name="Google Shape;610;p53"/>
          <p:cNvSpPr txBox="1"/>
          <p:nvPr/>
        </p:nvSpPr>
        <p:spPr>
          <a:xfrm>
            <a:off x="8822875" y="2101275"/>
            <a:ext cx="245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800">
              <a:highlight>
                <a:schemeClr val="accent3"/>
              </a:highlight>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4"/>
          <p:cNvSpPr txBox="1"/>
          <p:nvPr>
            <p:ph type="title"/>
          </p:nvPr>
        </p:nvSpPr>
        <p:spPr>
          <a:xfrm>
            <a:off x="1828800" y="2097300"/>
            <a:ext cx="6858000" cy="94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Getting Help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8"/>
          <p:cNvSpPr txBox="1"/>
          <p:nvPr>
            <p:ph type="title"/>
          </p:nvPr>
        </p:nvSpPr>
        <p:spPr>
          <a:xfrm>
            <a:off x="457200" y="228600"/>
            <a:ext cx="82296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After this training, you will be able to</a:t>
            </a:r>
            <a:endParaRPr/>
          </a:p>
        </p:txBody>
      </p:sp>
      <p:sp>
        <p:nvSpPr>
          <p:cNvPr id="136" name="Google Shape;136;p28"/>
          <p:cNvSpPr txBox="1"/>
          <p:nvPr>
            <p:ph idx="1" type="body"/>
          </p:nvPr>
        </p:nvSpPr>
        <p:spPr>
          <a:xfrm>
            <a:off x="457200" y="1028700"/>
            <a:ext cx="8223900" cy="36576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Explain what fuzz testing is</a:t>
            </a:r>
            <a:endParaRPr sz="1700"/>
          </a:p>
          <a:p>
            <a:pPr indent="-336550" lvl="0" marL="457200" rtl="0" algn="l">
              <a:lnSpc>
                <a:spcPct val="115000"/>
              </a:lnSpc>
              <a:spcBef>
                <a:spcPts val="0"/>
              </a:spcBef>
              <a:spcAft>
                <a:spcPts val="0"/>
              </a:spcAft>
              <a:buSzPts val="1700"/>
              <a:buChar char="●"/>
            </a:pPr>
            <a:r>
              <a:rPr lang="en" sz="1700"/>
              <a:t>Fuzz an application with Mayhem</a:t>
            </a:r>
            <a:endParaRPr sz="1700"/>
          </a:p>
          <a:p>
            <a:pPr indent="-336550" lvl="0" marL="457200" rtl="0" algn="l">
              <a:lnSpc>
                <a:spcPct val="115000"/>
              </a:lnSpc>
              <a:spcBef>
                <a:spcPts val="0"/>
              </a:spcBef>
              <a:spcAft>
                <a:spcPts val="0"/>
              </a:spcAft>
              <a:buSzPts val="1700"/>
              <a:buChar char="●"/>
            </a:pPr>
            <a:r>
              <a:rPr lang="en" sz="1700"/>
              <a:t>Reproduce a found defect</a:t>
            </a:r>
            <a:endParaRPr sz="1700"/>
          </a:p>
          <a:p>
            <a:pPr indent="-336550" lvl="0" marL="457200" rtl="0" algn="l">
              <a:lnSpc>
                <a:spcPct val="115000"/>
              </a:lnSpc>
              <a:spcBef>
                <a:spcPts val="0"/>
              </a:spcBef>
              <a:spcAft>
                <a:spcPts val="0"/>
              </a:spcAft>
              <a:buSzPts val="1700"/>
              <a:buChar char="●"/>
            </a:pPr>
            <a:r>
              <a:rPr lang="en" sz="1700"/>
              <a:t>Package a fuzz target using Docker</a:t>
            </a:r>
            <a:endParaRPr sz="1700"/>
          </a:p>
          <a:p>
            <a:pPr indent="-336550" lvl="0" marL="457200" rtl="0" algn="l">
              <a:lnSpc>
                <a:spcPct val="115000"/>
              </a:lnSpc>
              <a:spcBef>
                <a:spcPts val="0"/>
              </a:spcBef>
              <a:spcAft>
                <a:spcPts val="0"/>
              </a:spcAft>
              <a:buSzPts val="1700"/>
              <a:buChar char="●"/>
            </a:pPr>
            <a:r>
              <a:rPr lang="en" sz="1700"/>
              <a:t>Build a fuzz target</a:t>
            </a:r>
            <a:endParaRPr sz="1700"/>
          </a:p>
          <a:p>
            <a:pPr indent="-336550" lvl="0" marL="457200" rtl="0" algn="l">
              <a:lnSpc>
                <a:spcPct val="115000"/>
              </a:lnSpc>
              <a:spcBef>
                <a:spcPts val="0"/>
              </a:spcBef>
              <a:spcAft>
                <a:spcPts val="0"/>
              </a:spcAft>
              <a:buSzPts val="1700"/>
              <a:buChar char="●"/>
            </a:pPr>
            <a:r>
              <a:rPr lang="en" sz="1700"/>
              <a:t>Add instrumentation to a target with libFuzzer</a:t>
            </a:r>
            <a:endParaRPr sz="1700"/>
          </a:p>
          <a:p>
            <a:pPr indent="-336550" lvl="0" marL="457200" rtl="0" algn="l">
              <a:lnSpc>
                <a:spcPct val="115000"/>
              </a:lnSpc>
              <a:spcBef>
                <a:spcPts val="0"/>
              </a:spcBef>
              <a:spcAft>
                <a:spcPts val="0"/>
              </a:spcAft>
              <a:buSzPts val="1700"/>
              <a:buChar char="●"/>
            </a:pPr>
            <a:r>
              <a:rPr lang="en" sz="1700"/>
              <a:t>Automate the whole process using Github Actions</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5"/>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ASU Hackathon Discord</a:t>
            </a:r>
            <a:endParaRPr/>
          </a:p>
        </p:txBody>
      </p:sp>
      <p:sp>
        <p:nvSpPr>
          <p:cNvPr id="621" name="Google Shape;621;p55"/>
          <p:cNvSpPr txBox="1"/>
          <p:nvPr>
            <p:ph idx="1" type="body"/>
          </p:nvPr>
        </p:nvSpPr>
        <p:spPr>
          <a:xfrm>
            <a:off x="457200" y="1248850"/>
            <a:ext cx="4000500" cy="3437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Join us on Discord! You can message with questions, ideas, or anything you’d like:</a:t>
            </a:r>
            <a:br>
              <a:rPr lang="en"/>
            </a:br>
            <a:br>
              <a:rPr lang="en"/>
            </a:br>
            <a:br>
              <a:rPr lang="en"/>
            </a:br>
            <a:r>
              <a:rPr b="1" lang="en"/>
              <a:t>Invite Link:</a:t>
            </a:r>
            <a:br>
              <a:rPr lang="en"/>
            </a:br>
            <a:r>
              <a:rPr lang="en" u="sng">
                <a:solidFill>
                  <a:schemeClr val="hlink"/>
                </a:solidFill>
                <a:hlinkClick r:id="rId3"/>
              </a:rPr>
              <a:t>https://discord.gg/8dxuvcnB</a:t>
            </a:r>
            <a:endParaRPr/>
          </a:p>
        </p:txBody>
      </p:sp>
      <p:sp>
        <p:nvSpPr>
          <p:cNvPr id="622" name="Google Shape;622;p55"/>
          <p:cNvSpPr txBox="1"/>
          <p:nvPr>
            <p:ph idx="2" type="body"/>
          </p:nvPr>
        </p:nvSpPr>
        <p:spPr>
          <a:xfrm>
            <a:off x="4686300" y="1520100"/>
            <a:ext cx="4006200" cy="343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Or, scan the QR Code with your phone:</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623" name="Google Shape;623;p55"/>
          <p:cNvPicPr preferRelativeResize="0"/>
          <p:nvPr/>
        </p:nvPicPr>
        <p:blipFill>
          <a:blip r:embed="rId4">
            <a:alphaModFix/>
          </a:blip>
          <a:stretch>
            <a:fillRect/>
          </a:stretch>
        </p:blipFill>
        <p:spPr>
          <a:xfrm>
            <a:off x="6045787" y="201212"/>
            <a:ext cx="1197775" cy="1197775"/>
          </a:xfrm>
          <a:prstGeom prst="rect">
            <a:avLst/>
          </a:prstGeom>
          <a:noFill/>
          <a:ln>
            <a:noFill/>
          </a:ln>
        </p:spPr>
      </p:pic>
      <p:pic>
        <p:nvPicPr>
          <p:cNvPr id="624" name="Google Shape;624;p55"/>
          <p:cNvPicPr preferRelativeResize="0"/>
          <p:nvPr/>
        </p:nvPicPr>
        <p:blipFill>
          <a:blip r:embed="rId5">
            <a:alphaModFix/>
          </a:blip>
          <a:stretch>
            <a:fillRect/>
          </a:stretch>
        </p:blipFill>
        <p:spPr>
          <a:xfrm>
            <a:off x="5338274" y="2029750"/>
            <a:ext cx="2612800" cy="2612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6"/>
          <p:cNvSpPr txBox="1"/>
          <p:nvPr>
            <p:ph type="title"/>
          </p:nvPr>
        </p:nvSpPr>
        <p:spPr>
          <a:xfrm>
            <a:off x="457200" y="228600"/>
            <a:ext cx="83952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Help and Connect With Like-Minded People</a:t>
            </a:r>
            <a:endParaRPr/>
          </a:p>
        </p:txBody>
      </p:sp>
      <p:sp>
        <p:nvSpPr>
          <p:cNvPr id="630" name="Google Shape;630;p56"/>
          <p:cNvSpPr txBox="1"/>
          <p:nvPr/>
        </p:nvSpPr>
        <p:spPr>
          <a:xfrm>
            <a:off x="0" y="990250"/>
            <a:ext cx="4227600" cy="32733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accent1"/>
              </a:buClr>
              <a:buSzPts val="1600"/>
              <a:buFont typeface="Roboto"/>
              <a:buChar char="●"/>
            </a:pPr>
            <a:r>
              <a:rPr lang="en" sz="1600">
                <a:solidFill>
                  <a:schemeClr val="dk1"/>
                </a:solidFill>
                <a:latin typeface="Roboto"/>
                <a:ea typeface="Roboto"/>
                <a:cs typeface="Roboto"/>
                <a:sym typeface="Roboto"/>
              </a:rPr>
              <a:t>Mayhem Hacking Community: </a:t>
            </a:r>
            <a:r>
              <a:rPr b="1" lang="en" sz="1600">
                <a:solidFill>
                  <a:schemeClr val="dk1"/>
                </a:solidFill>
                <a:latin typeface="Roboto"/>
                <a:ea typeface="Roboto"/>
                <a:cs typeface="Roboto"/>
                <a:sym typeface="Roboto"/>
              </a:rPr>
              <a:t>community.forallsecure.com</a:t>
            </a:r>
            <a:endParaRPr b="1" sz="1600">
              <a:solidFill>
                <a:schemeClr val="dk1"/>
              </a:solidFill>
              <a:latin typeface="Roboto"/>
              <a:ea typeface="Roboto"/>
              <a:cs typeface="Roboto"/>
              <a:sym typeface="Roboto"/>
            </a:endParaRPr>
          </a:p>
          <a:p>
            <a:pPr indent="-330200" lvl="1" marL="9144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Ask questions, get answers</a:t>
            </a:r>
            <a:endParaRPr sz="1600">
              <a:solidFill>
                <a:schemeClr val="dk1"/>
              </a:solidFill>
              <a:latin typeface="Roboto"/>
              <a:ea typeface="Roboto"/>
              <a:cs typeface="Roboto"/>
              <a:sym typeface="Roboto"/>
            </a:endParaRPr>
          </a:p>
          <a:p>
            <a:pPr indent="-330200" lvl="1" marL="9144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How-to Tips and Tricks</a:t>
            </a:r>
            <a:endParaRPr sz="1600">
              <a:solidFill>
                <a:schemeClr val="dk1"/>
              </a:solidFill>
              <a:latin typeface="Roboto"/>
              <a:ea typeface="Roboto"/>
              <a:cs typeface="Roboto"/>
              <a:sym typeface="Roboto"/>
            </a:endParaRPr>
          </a:p>
          <a:p>
            <a:pPr indent="-330200" lvl="1" marL="9144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Hacking articles and more</a:t>
            </a:r>
            <a:endParaRPr sz="1600">
              <a:solidFill>
                <a:schemeClr val="dk1"/>
              </a:solidFill>
              <a:latin typeface="Roboto"/>
              <a:ea typeface="Roboto"/>
              <a:cs typeface="Roboto"/>
              <a:sym typeface="Roboto"/>
            </a:endParaRPr>
          </a:p>
          <a:p>
            <a:pPr indent="-330200" lvl="1" marL="9144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Hacking Jobs - coming soon</a:t>
            </a:r>
            <a:endParaRPr sz="1600">
              <a:solidFill>
                <a:schemeClr val="dk1"/>
              </a:solidFill>
              <a:latin typeface="Roboto"/>
              <a:ea typeface="Roboto"/>
              <a:cs typeface="Roboto"/>
              <a:sym typeface="Roboto"/>
            </a:endParaRPr>
          </a:p>
          <a:p>
            <a:pPr indent="0" lvl="0" marL="0" rtl="0" algn="l">
              <a:lnSpc>
                <a:spcPct val="150000"/>
              </a:lnSpc>
              <a:spcBef>
                <a:spcPts val="1000"/>
              </a:spcBef>
              <a:spcAft>
                <a:spcPts val="0"/>
              </a:spcAft>
              <a:buNone/>
            </a:pPr>
            <a:r>
              <a:t/>
            </a:r>
            <a:endParaRPr sz="1600">
              <a:solidFill>
                <a:schemeClr val="dk1"/>
              </a:solidFill>
              <a:latin typeface="Roboto"/>
              <a:ea typeface="Roboto"/>
              <a:cs typeface="Roboto"/>
              <a:sym typeface="Roboto"/>
            </a:endParaRPr>
          </a:p>
          <a:p>
            <a:pPr indent="457200" lvl="0" marL="0" rtl="0" algn="l">
              <a:lnSpc>
                <a:spcPct val="150000"/>
              </a:lnSpc>
              <a:spcBef>
                <a:spcPts val="1000"/>
              </a:spcBef>
              <a:spcAft>
                <a:spcPts val="1000"/>
              </a:spcAft>
              <a:buNone/>
            </a:pPr>
            <a:r>
              <a:t/>
            </a:r>
            <a:endParaRPr b="1" sz="1600">
              <a:solidFill>
                <a:srgbClr val="FF0000"/>
              </a:solidFill>
              <a:latin typeface="Roboto"/>
              <a:ea typeface="Roboto"/>
              <a:cs typeface="Roboto"/>
              <a:sym typeface="Roboto"/>
            </a:endParaRPr>
          </a:p>
        </p:txBody>
      </p:sp>
      <p:pic>
        <p:nvPicPr>
          <p:cNvPr id="631" name="Google Shape;631;p56"/>
          <p:cNvPicPr preferRelativeResize="0"/>
          <p:nvPr/>
        </p:nvPicPr>
        <p:blipFill>
          <a:blip r:embed="rId3">
            <a:alphaModFix/>
          </a:blip>
          <a:stretch>
            <a:fillRect/>
          </a:stretch>
        </p:blipFill>
        <p:spPr>
          <a:xfrm>
            <a:off x="4450475" y="1138775"/>
            <a:ext cx="3907297" cy="380999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7"/>
          <p:cNvSpPr txBox="1"/>
          <p:nvPr>
            <p:ph type="title"/>
          </p:nvPr>
        </p:nvSpPr>
        <p:spPr>
          <a:xfrm>
            <a:off x="457200" y="228600"/>
            <a:ext cx="83952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 Up to the Community</a:t>
            </a:r>
            <a:endParaRPr/>
          </a:p>
        </p:txBody>
      </p:sp>
      <p:sp>
        <p:nvSpPr>
          <p:cNvPr id="637" name="Google Shape;637;p57"/>
          <p:cNvSpPr txBox="1"/>
          <p:nvPr/>
        </p:nvSpPr>
        <p:spPr>
          <a:xfrm>
            <a:off x="0" y="990250"/>
            <a:ext cx="4450500" cy="30168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accent1"/>
              </a:buClr>
              <a:buSzPts val="1600"/>
              <a:buFont typeface="Roboto"/>
              <a:buChar char="●"/>
            </a:pPr>
            <a:r>
              <a:rPr lang="en" sz="1600">
                <a:solidFill>
                  <a:schemeClr val="dk1"/>
                </a:solidFill>
                <a:latin typeface="Roboto"/>
                <a:ea typeface="Roboto"/>
                <a:cs typeface="Roboto"/>
                <a:sym typeface="Roboto"/>
              </a:rPr>
              <a:t>Navigate to </a:t>
            </a:r>
            <a:r>
              <a:rPr b="1" lang="en" sz="1600">
                <a:solidFill>
                  <a:schemeClr val="dk1"/>
                </a:solidFill>
                <a:latin typeface="Roboto"/>
                <a:ea typeface="Roboto"/>
                <a:cs typeface="Roboto"/>
                <a:sym typeface="Roboto"/>
              </a:rPr>
              <a:t>community.forallsecure.com</a:t>
            </a:r>
            <a:endParaRPr b="1"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Click </a:t>
            </a:r>
            <a:r>
              <a:rPr b="1" lang="en" sz="1600">
                <a:solidFill>
                  <a:srgbClr val="FF0000"/>
                </a:solidFill>
                <a:latin typeface="Roboto"/>
                <a:ea typeface="Roboto"/>
                <a:cs typeface="Roboto"/>
                <a:sym typeface="Roboto"/>
              </a:rPr>
              <a:t>Sign Up</a:t>
            </a:r>
            <a:r>
              <a:rPr lang="en" sz="1600">
                <a:solidFill>
                  <a:srgbClr val="FF0000"/>
                </a:solidFill>
                <a:latin typeface="Roboto"/>
                <a:ea typeface="Roboto"/>
                <a:cs typeface="Roboto"/>
                <a:sym typeface="Roboto"/>
              </a:rPr>
              <a:t> </a:t>
            </a:r>
            <a:r>
              <a:rPr lang="en" sz="1600">
                <a:solidFill>
                  <a:schemeClr val="dk1"/>
                </a:solidFill>
                <a:latin typeface="Roboto"/>
                <a:ea typeface="Roboto"/>
                <a:cs typeface="Roboto"/>
                <a:sym typeface="Roboto"/>
              </a:rPr>
              <a:t>at the top of the page</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Select “</a:t>
            </a:r>
            <a:r>
              <a:rPr b="1" lang="en" sz="1600">
                <a:solidFill>
                  <a:schemeClr val="dk1"/>
                </a:solidFill>
                <a:latin typeface="Roboto"/>
                <a:ea typeface="Roboto"/>
                <a:cs typeface="Roboto"/>
                <a:sym typeface="Roboto"/>
              </a:rPr>
              <a:t>With Github</a:t>
            </a:r>
            <a:r>
              <a:rPr lang="en"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Login to Github if not already logged in</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Char char="●"/>
            </a:pPr>
            <a:r>
              <a:rPr b="1" lang="en" sz="1600">
                <a:solidFill>
                  <a:schemeClr val="dk1"/>
                </a:solidFill>
                <a:latin typeface="Roboto"/>
                <a:ea typeface="Roboto"/>
                <a:cs typeface="Roboto"/>
                <a:sym typeface="Roboto"/>
              </a:rPr>
              <a:t>You are now ready to explore the Community</a:t>
            </a:r>
            <a:endParaRPr b="1"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Navigate to </a:t>
            </a:r>
            <a:r>
              <a:rPr b="1" lang="en" sz="1600">
                <a:solidFill>
                  <a:schemeClr val="dk1"/>
                </a:solidFill>
                <a:latin typeface="Roboto"/>
                <a:ea typeface="Roboto"/>
                <a:cs typeface="Roboto"/>
                <a:sym typeface="Roboto"/>
              </a:rPr>
              <a:t>General &gt; Tips and Tricks</a:t>
            </a:r>
            <a:endParaRPr b="1"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Char char="●"/>
            </a:pPr>
            <a:r>
              <a:rPr b="1" lang="en" sz="1600">
                <a:solidFill>
                  <a:schemeClr val="dk1"/>
                </a:solidFill>
                <a:latin typeface="Roboto"/>
                <a:ea typeface="Roboto"/>
                <a:cs typeface="Roboto"/>
                <a:sym typeface="Roboto"/>
              </a:rPr>
              <a:t>Learn Mayhem Hacking Best Practices!</a:t>
            </a:r>
            <a:endParaRPr b="1" sz="1600">
              <a:solidFill>
                <a:schemeClr val="dk1"/>
              </a:solidFill>
              <a:latin typeface="Roboto"/>
              <a:ea typeface="Roboto"/>
              <a:cs typeface="Roboto"/>
              <a:sym typeface="Roboto"/>
            </a:endParaRPr>
          </a:p>
        </p:txBody>
      </p:sp>
      <p:pic>
        <p:nvPicPr>
          <p:cNvPr id="638" name="Google Shape;638;p57"/>
          <p:cNvPicPr preferRelativeResize="0"/>
          <p:nvPr/>
        </p:nvPicPr>
        <p:blipFill>
          <a:blip r:embed="rId3">
            <a:alphaModFix/>
          </a:blip>
          <a:stretch>
            <a:fillRect/>
          </a:stretch>
        </p:blipFill>
        <p:spPr>
          <a:xfrm>
            <a:off x="4572000" y="1138775"/>
            <a:ext cx="4282593" cy="38100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8"/>
          <p:cNvSpPr txBox="1"/>
          <p:nvPr/>
        </p:nvSpPr>
        <p:spPr>
          <a:xfrm>
            <a:off x="148875" y="2074100"/>
            <a:ext cx="8855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rgbClr val="FFFFFF"/>
                </a:solidFill>
              </a:rPr>
              <a:t>Quiz 2</a:t>
            </a:r>
            <a:endParaRPr b="1" sz="60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9"/>
          <p:cNvSpPr txBox="1"/>
          <p:nvPr/>
        </p:nvSpPr>
        <p:spPr>
          <a:xfrm>
            <a:off x="60300" y="175650"/>
            <a:ext cx="8855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Fuzz Testing has found </a:t>
            </a:r>
            <a:r>
              <a:rPr b="1" i="1" lang="en" sz="3600">
                <a:solidFill>
                  <a:srgbClr val="FFFFFF"/>
                </a:solidFill>
                <a:latin typeface="Roboto"/>
                <a:ea typeface="Roboto"/>
                <a:cs typeface="Roboto"/>
                <a:sym typeface="Roboto"/>
              </a:rPr>
              <a:t>this</a:t>
            </a:r>
            <a:r>
              <a:rPr b="1" lang="en" sz="3600">
                <a:solidFill>
                  <a:srgbClr val="FFFFFF"/>
                </a:solidFill>
                <a:latin typeface="Roboto"/>
                <a:ea typeface="Roboto"/>
                <a:cs typeface="Roboto"/>
                <a:sym typeface="Roboto"/>
              </a:rPr>
              <a:t> many defects in Linux alone</a:t>
            </a:r>
            <a:endParaRPr b="1" sz="3600">
              <a:solidFill>
                <a:srgbClr val="FFFFFF"/>
              </a:solidFill>
              <a:latin typeface="Roboto"/>
              <a:ea typeface="Roboto"/>
              <a:cs typeface="Roboto"/>
              <a:sym typeface="Roboto"/>
            </a:endParaRPr>
          </a:p>
        </p:txBody>
      </p:sp>
      <p:sp>
        <p:nvSpPr>
          <p:cNvPr id="649" name="Google Shape;649;p59"/>
          <p:cNvSpPr txBox="1"/>
          <p:nvPr/>
        </p:nvSpPr>
        <p:spPr>
          <a:xfrm>
            <a:off x="532425" y="1819050"/>
            <a:ext cx="40395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oboto"/>
              <a:buAutoNum type="alphaUcPeriod"/>
            </a:pPr>
            <a:r>
              <a:rPr b="1" lang="en" sz="1800">
                <a:solidFill>
                  <a:schemeClr val="lt1"/>
                </a:solidFill>
                <a:latin typeface="Roboto"/>
                <a:ea typeface="Roboto"/>
                <a:cs typeface="Roboto"/>
                <a:sym typeface="Roboto"/>
              </a:rPr>
              <a:t>110</a:t>
            </a:r>
            <a:br>
              <a:rPr b="1" lang="en" sz="1800">
                <a:solidFill>
                  <a:schemeClr val="lt1"/>
                </a:solidFill>
                <a:latin typeface="Roboto"/>
                <a:ea typeface="Roboto"/>
                <a:cs typeface="Roboto"/>
                <a:sym typeface="Roboto"/>
              </a:rPr>
            </a:br>
            <a:br>
              <a:rPr b="1" lang="en" sz="1800">
                <a:solidFill>
                  <a:schemeClr val="lt1"/>
                </a:solidFill>
                <a:latin typeface="Roboto"/>
                <a:ea typeface="Roboto"/>
                <a:cs typeface="Roboto"/>
                <a:sym typeface="Roboto"/>
              </a:rPr>
            </a:br>
            <a:endParaRPr b="1"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AutoNum type="alphaUcPeriod"/>
            </a:pPr>
            <a:r>
              <a:rPr b="1" lang="en" sz="1800">
                <a:solidFill>
                  <a:schemeClr val="lt1"/>
                </a:solidFill>
                <a:latin typeface="Roboto"/>
                <a:ea typeface="Roboto"/>
                <a:cs typeface="Roboto"/>
                <a:sym typeface="Roboto"/>
              </a:rPr>
              <a:t>1,100</a:t>
            </a:r>
            <a:endParaRPr b="1" sz="1800">
              <a:solidFill>
                <a:schemeClr val="lt1"/>
              </a:solidFill>
              <a:latin typeface="Roboto"/>
              <a:ea typeface="Roboto"/>
              <a:cs typeface="Roboto"/>
              <a:sym typeface="Roboto"/>
            </a:endParaRPr>
          </a:p>
        </p:txBody>
      </p:sp>
      <p:sp>
        <p:nvSpPr>
          <p:cNvPr id="650" name="Google Shape;650;p59"/>
          <p:cNvSpPr txBox="1"/>
          <p:nvPr/>
        </p:nvSpPr>
        <p:spPr>
          <a:xfrm>
            <a:off x="4571925" y="1819050"/>
            <a:ext cx="40395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oboto"/>
              <a:buAutoNum type="alphaUcPeriod" startAt="3"/>
            </a:pPr>
            <a:r>
              <a:rPr b="1" lang="en" sz="1800">
                <a:solidFill>
                  <a:schemeClr val="lt1"/>
                </a:solidFill>
                <a:latin typeface="Roboto"/>
                <a:ea typeface="Roboto"/>
                <a:cs typeface="Roboto"/>
                <a:sym typeface="Roboto"/>
              </a:rPr>
              <a:t>11,000</a:t>
            </a:r>
            <a:br>
              <a:rPr b="1" lang="en" sz="1800">
                <a:solidFill>
                  <a:schemeClr val="lt1"/>
                </a:solidFill>
                <a:latin typeface="Roboto"/>
                <a:ea typeface="Roboto"/>
                <a:cs typeface="Roboto"/>
                <a:sym typeface="Roboto"/>
              </a:rPr>
            </a:br>
            <a:br>
              <a:rPr b="1" lang="en" sz="1800">
                <a:solidFill>
                  <a:schemeClr val="lt1"/>
                </a:solidFill>
                <a:latin typeface="Roboto"/>
                <a:ea typeface="Roboto"/>
                <a:cs typeface="Roboto"/>
                <a:sym typeface="Roboto"/>
              </a:rPr>
            </a:br>
            <a:endParaRPr b="1"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AutoNum type="alphaUcPeriod" startAt="3"/>
            </a:pPr>
            <a:r>
              <a:rPr b="1" lang="en" sz="1800">
                <a:solidFill>
                  <a:schemeClr val="lt1"/>
                </a:solidFill>
                <a:latin typeface="Roboto"/>
                <a:ea typeface="Roboto"/>
                <a:cs typeface="Roboto"/>
                <a:sym typeface="Roboto"/>
              </a:rPr>
              <a:t>110,000</a:t>
            </a:r>
            <a:endParaRPr b="1" sz="1800">
              <a:solidFill>
                <a:schemeClr val="lt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0"/>
          <p:cNvSpPr txBox="1"/>
          <p:nvPr>
            <p:ph type="title"/>
          </p:nvPr>
        </p:nvSpPr>
        <p:spPr>
          <a:xfrm>
            <a:off x="1828800" y="2097300"/>
            <a:ext cx="6858000" cy="94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Mayhem CLI</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1"/>
          <p:cNvSpPr/>
          <p:nvPr/>
        </p:nvSpPr>
        <p:spPr>
          <a:xfrm>
            <a:off x="1291788" y="280000"/>
            <a:ext cx="6560400" cy="34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1"/>
          <p:cNvSpPr txBox="1"/>
          <p:nvPr>
            <p:ph type="title"/>
          </p:nvPr>
        </p:nvSpPr>
        <p:spPr>
          <a:xfrm>
            <a:off x="457200" y="228600"/>
            <a:ext cx="82296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u="sng">
                <a:solidFill>
                  <a:schemeClr val="hlink"/>
                </a:solidFill>
                <a:hlinkClick r:id="rId3"/>
              </a:rPr>
              <a:t>Lab 1b: Run with the Mayhem CLI</a:t>
            </a:r>
            <a:endParaRPr sz="1900"/>
          </a:p>
        </p:txBody>
      </p:sp>
      <p:pic>
        <p:nvPicPr>
          <p:cNvPr id="662" name="Google Shape;662;p61"/>
          <p:cNvPicPr preferRelativeResize="0"/>
          <p:nvPr/>
        </p:nvPicPr>
        <p:blipFill>
          <a:blip r:embed="rId4">
            <a:alphaModFix/>
          </a:blip>
          <a:stretch>
            <a:fillRect/>
          </a:stretch>
        </p:blipFill>
        <p:spPr>
          <a:xfrm>
            <a:off x="1514850" y="863100"/>
            <a:ext cx="7076071" cy="3975602"/>
          </a:xfrm>
          <a:prstGeom prst="rect">
            <a:avLst/>
          </a:prstGeom>
          <a:noFill/>
          <a:ln>
            <a:noFill/>
          </a:ln>
        </p:spPr>
      </p:pic>
      <p:sp>
        <p:nvSpPr>
          <p:cNvPr id="663" name="Google Shape;663;p61"/>
          <p:cNvSpPr txBox="1"/>
          <p:nvPr/>
        </p:nvSpPr>
        <p:spPr>
          <a:xfrm>
            <a:off x="0" y="1837700"/>
            <a:ext cx="1462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From lighttpd exercise, go to this section</a:t>
            </a:r>
            <a:endParaRPr sz="1100"/>
          </a:p>
        </p:txBody>
      </p:sp>
      <p:cxnSp>
        <p:nvCxnSpPr>
          <p:cNvPr id="664" name="Google Shape;664;p61"/>
          <p:cNvCxnSpPr>
            <a:stCxn id="663" idx="0"/>
          </p:cNvCxnSpPr>
          <p:nvPr/>
        </p:nvCxnSpPr>
        <p:spPr>
          <a:xfrm flipH="1" rot="10800000">
            <a:off x="731100" y="1246100"/>
            <a:ext cx="1233300" cy="591600"/>
          </a:xfrm>
          <a:prstGeom prst="straightConnector1">
            <a:avLst/>
          </a:prstGeom>
          <a:noFill/>
          <a:ln cap="flat" cmpd="sng" w="9525">
            <a:solidFill>
              <a:schemeClr val="accent1"/>
            </a:solidFill>
            <a:prstDash val="solid"/>
            <a:round/>
            <a:headEnd len="med" w="med" type="none"/>
            <a:tailEnd len="med" w="med" type="triangle"/>
          </a:ln>
        </p:spPr>
      </p:cxnSp>
      <p:sp>
        <p:nvSpPr>
          <p:cNvPr id="665" name="Google Shape;665;p61"/>
          <p:cNvSpPr/>
          <p:nvPr/>
        </p:nvSpPr>
        <p:spPr>
          <a:xfrm>
            <a:off x="1679300" y="866050"/>
            <a:ext cx="3358500" cy="34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2"/>
          <p:cNvSpPr txBox="1"/>
          <p:nvPr/>
        </p:nvSpPr>
        <p:spPr>
          <a:xfrm>
            <a:off x="148875" y="2074100"/>
            <a:ext cx="8855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rgbClr val="FFFFFF"/>
                </a:solidFill>
              </a:rPr>
              <a:t>Quiz 3</a:t>
            </a:r>
            <a:endParaRPr b="1" sz="60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3"/>
          <p:cNvSpPr txBox="1"/>
          <p:nvPr/>
        </p:nvSpPr>
        <p:spPr>
          <a:xfrm>
            <a:off x="60300" y="175650"/>
            <a:ext cx="8855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Fuzz Testing can help you find the following types of bugs:</a:t>
            </a:r>
            <a:endParaRPr b="1" sz="3600">
              <a:solidFill>
                <a:srgbClr val="FFFFFF"/>
              </a:solidFill>
              <a:latin typeface="Roboto"/>
              <a:ea typeface="Roboto"/>
              <a:cs typeface="Roboto"/>
              <a:sym typeface="Roboto"/>
            </a:endParaRPr>
          </a:p>
        </p:txBody>
      </p:sp>
      <p:sp>
        <p:nvSpPr>
          <p:cNvPr id="676" name="Google Shape;676;p63"/>
          <p:cNvSpPr txBox="1"/>
          <p:nvPr/>
        </p:nvSpPr>
        <p:spPr>
          <a:xfrm>
            <a:off x="532425" y="1819050"/>
            <a:ext cx="40395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oboto"/>
              <a:buAutoNum type="alphaUcPeriod"/>
            </a:pPr>
            <a:r>
              <a:rPr b="1" lang="en" sz="1800">
                <a:solidFill>
                  <a:schemeClr val="lt1"/>
                </a:solidFill>
                <a:latin typeface="Roboto"/>
                <a:ea typeface="Roboto"/>
                <a:cs typeface="Roboto"/>
                <a:sym typeface="Roboto"/>
              </a:rPr>
              <a:t>Memory Leaks</a:t>
            </a:r>
            <a:br>
              <a:rPr b="1" lang="en" sz="1800">
                <a:solidFill>
                  <a:schemeClr val="lt1"/>
                </a:solidFill>
                <a:latin typeface="Roboto"/>
                <a:ea typeface="Roboto"/>
                <a:cs typeface="Roboto"/>
                <a:sym typeface="Roboto"/>
              </a:rPr>
            </a:br>
            <a:br>
              <a:rPr b="1" lang="en" sz="1800">
                <a:solidFill>
                  <a:schemeClr val="lt1"/>
                </a:solidFill>
                <a:latin typeface="Roboto"/>
                <a:ea typeface="Roboto"/>
                <a:cs typeface="Roboto"/>
                <a:sym typeface="Roboto"/>
              </a:rPr>
            </a:br>
            <a:endParaRPr b="1"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AutoNum type="alphaUcPeriod"/>
            </a:pPr>
            <a:r>
              <a:rPr b="1" lang="en" sz="1800">
                <a:solidFill>
                  <a:schemeClr val="lt1"/>
                </a:solidFill>
                <a:latin typeface="Roboto"/>
                <a:ea typeface="Roboto"/>
                <a:cs typeface="Roboto"/>
                <a:sym typeface="Roboto"/>
              </a:rPr>
              <a:t>Program Crashes</a:t>
            </a:r>
            <a:endParaRPr b="1" sz="1800">
              <a:solidFill>
                <a:schemeClr val="lt1"/>
              </a:solidFill>
              <a:latin typeface="Roboto"/>
              <a:ea typeface="Roboto"/>
              <a:cs typeface="Roboto"/>
              <a:sym typeface="Roboto"/>
            </a:endParaRPr>
          </a:p>
        </p:txBody>
      </p:sp>
      <p:sp>
        <p:nvSpPr>
          <p:cNvPr id="677" name="Google Shape;677;p63"/>
          <p:cNvSpPr txBox="1"/>
          <p:nvPr/>
        </p:nvSpPr>
        <p:spPr>
          <a:xfrm>
            <a:off x="4571925" y="1819050"/>
            <a:ext cx="40395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oboto"/>
              <a:buAutoNum type="alphaUcPeriod" startAt="3"/>
            </a:pPr>
            <a:r>
              <a:rPr b="1" lang="en" sz="1800">
                <a:solidFill>
                  <a:schemeClr val="lt1"/>
                </a:solidFill>
                <a:latin typeface="Roboto"/>
                <a:ea typeface="Roboto"/>
                <a:cs typeface="Roboto"/>
                <a:sym typeface="Roboto"/>
              </a:rPr>
              <a:t>Buffer Overflows</a:t>
            </a:r>
            <a:br>
              <a:rPr b="1" lang="en" sz="1800">
                <a:solidFill>
                  <a:schemeClr val="lt1"/>
                </a:solidFill>
                <a:latin typeface="Roboto"/>
                <a:ea typeface="Roboto"/>
                <a:cs typeface="Roboto"/>
                <a:sym typeface="Roboto"/>
              </a:rPr>
            </a:br>
            <a:br>
              <a:rPr b="1" lang="en" sz="1800">
                <a:solidFill>
                  <a:schemeClr val="lt1"/>
                </a:solidFill>
                <a:latin typeface="Roboto"/>
                <a:ea typeface="Roboto"/>
                <a:cs typeface="Roboto"/>
                <a:sym typeface="Roboto"/>
              </a:rPr>
            </a:br>
            <a:endParaRPr b="1"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AutoNum type="alphaUcPeriod" startAt="3"/>
            </a:pPr>
            <a:r>
              <a:rPr b="1" lang="en" sz="1800">
                <a:solidFill>
                  <a:schemeClr val="lt1"/>
                </a:solidFill>
                <a:latin typeface="Roboto"/>
                <a:ea typeface="Roboto"/>
                <a:cs typeface="Roboto"/>
                <a:sym typeface="Roboto"/>
              </a:rPr>
              <a:t>Uncaught Exceptions</a:t>
            </a:r>
            <a:endParaRPr b="1" sz="1800">
              <a:solidFill>
                <a:schemeClr val="lt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1" name="Shape 681"/>
        <p:cNvGrpSpPr/>
        <p:nvPr/>
      </p:nvGrpSpPr>
      <p:grpSpPr>
        <a:xfrm>
          <a:off x="0" y="0"/>
          <a:ext cx="0" cy="0"/>
          <a:chOff x="0" y="0"/>
          <a:chExt cx="0" cy="0"/>
        </a:xfrm>
      </p:grpSpPr>
      <p:sp>
        <p:nvSpPr>
          <p:cNvPr id="682" name="Google Shape;682;p64"/>
          <p:cNvSpPr txBox="1"/>
          <p:nvPr>
            <p:ph type="title"/>
          </p:nvPr>
        </p:nvSpPr>
        <p:spPr>
          <a:xfrm>
            <a:off x="1828800" y="2097300"/>
            <a:ext cx="6858000" cy="94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Packaging for Mayhem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 name="Shape 140"/>
        <p:cNvGrpSpPr/>
        <p:nvPr/>
      </p:nvGrpSpPr>
      <p:grpSpPr>
        <a:xfrm>
          <a:off x="0" y="0"/>
          <a:ext cx="0" cy="0"/>
          <a:chOff x="0" y="0"/>
          <a:chExt cx="0" cy="0"/>
        </a:xfrm>
      </p:grpSpPr>
      <p:sp>
        <p:nvSpPr>
          <p:cNvPr id="141" name="Google Shape;141;p29"/>
          <p:cNvSpPr/>
          <p:nvPr/>
        </p:nvSpPr>
        <p:spPr>
          <a:xfrm rot="10800000">
            <a:off x="4120337" y="134132"/>
            <a:ext cx="913200" cy="912900"/>
          </a:xfrm>
          <a:prstGeom prst="pie">
            <a:avLst>
              <a:gd fmla="val 2689583" name="adj1"/>
              <a:gd fmla="val 13510993" name="adj2"/>
            </a:avLst>
          </a:prstGeom>
          <a:solidFill>
            <a:srgbClr val="2BB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nvGrpSpPr>
          <p:cNvPr id="142" name="Google Shape;142;p29"/>
          <p:cNvGrpSpPr/>
          <p:nvPr/>
        </p:nvGrpSpPr>
        <p:grpSpPr>
          <a:xfrm>
            <a:off x="4731550" y="818300"/>
            <a:ext cx="3955225" cy="747300"/>
            <a:chOff x="4530625" y="1206560"/>
            <a:chExt cx="3955225" cy="747300"/>
          </a:xfrm>
        </p:grpSpPr>
        <p:cxnSp>
          <p:nvCxnSpPr>
            <p:cNvPr id="143" name="Google Shape;143;p29"/>
            <p:cNvCxnSpPr/>
            <p:nvPr/>
          </p:nvCxnSpPr>
          <p:spPr>
            <a:xfrm>
              <a:off x="4530625" y="1582195"/>
              <a:ext cx="1652700" cy="0"/>
            </a:xfrm>
            <a:prstGeom prst="straightConnector1">
              <a:avLst/>
            </a:prstGeom>
            <a:noFill/>
            <a:ln cap="flat" cmpd="sng" w="9525">
              <a:solidFill>
                <a:srgbClr val="BDBDBD"/>
              </a:solidFill>
              <a:prstDash val="solid"/>
              <a:round/>
              <a:headEnd len="sm" w="sm" type="none"/>
              <a:tailEnd len="sm" w="sm" type="none"/>
            </a:ln>
          </p:spPr>
        </p:cxnSp>
        <p:sp>
          <p:nvSpPr>
            <p:cNvPr id="144" name="Google Shape;144;p29"/>
            <p:cNvSpPr/>
            <p:nvPr/>
          </p:nvSpPr>
          <p:spPr>
            <a:xfrm>
              <a:off x="6014671" y="1481782"/>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9"/>
            <p:cNvSpPr txBox="1"/>
            <p:nvPr/>
          </p:nvSpPr>
          <p:spPr>
            <a:xfrm>
              <a:off x="5990215" y="142376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sp>
          <p:nvSpPr>
            <p:cNvPr id="146" name="Google Shape;146;p29"/>
            <p:cNvSpPr txBox="1"/>
            <p:nvPr/>
          </p:nvSpPr>
          <p:spPr>
            <a:xfrm>
              <a:off x="6223850" y="1206560"/>
              <a:ext cx="22620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Fuzzing a target with Mayhem</a:t>
              </a:r>
              <a:endParaRPr sz="1200">
                <a:latin typeface="Roboto"/>
                <a:ea typeface="Roboto"/>
                <a:cs typeface="Roboto"/>
                <a:sym typeface="Roboto"/>
              </a:endParaRPr>
            </a:p>
            <a:p>
              <a:pPr indent="0" lvl="0" marL="0" rtl="0" algn="l">
                <a:lnSpc>
                  <a:spcPct val="115000"/>
                </a:lnSpc>
                <a:spcBef>
                  <a:spcPts val="0"/>
                </a:spcBef>
                <a:spcAft>
                  <a:spcPts val="1600"/>
                </a:spcAft>
                <a:buNone/>
              </a:pPr>
              <a:r>
                <a:t/>
              </a:r>
              <a:endParaRPr b="1" sz="800">
                <a:latin typeface="Roboto"/>
                <a:ea typeface="Roboto"/>
                <a:cs typeface="Roboto"/>
                <a:sym typeface="Roboto"/>
              </a:endParaRPr>
            </a:p>
          </p:txBody>
        </p:sp>
      </p:grpSp>
      <p:grpSp>
        <p:nvGrpSpPr>
          <p:cNvPr id="147" name="Google Shape;147;p29"/>
          <p:cNvGrpSpPr/>
          <p:nvPr/>
        </p:nvGrpSpPr>
        <p:grpSpPr>
          <a:xfrm>
            <a:off x="5265375" y="1751125"/>
            <a:ext cx="4064600" cy="747300"/>
            <a:chOff x="5064450" y="2086430"/>
            <a:chExt cx="4064600" cy="747300"/>
          </a:xfrm>
        </p:grpSpPr>
        <p:cxnSp>
          <p:nvCxnSpPr>
            <p:cNvPr id="148" name="Google Shape;148;p29"/>
            <p:cNvCxnSpPr/>
            <p:nvPr/>
          </p:nvCxnSpPr>
          <p:spPr>
            <a:xfrm>
              <a:off x="5064450" y="2460069"/>
              <a:ext cx="1119000" cy="0"/>
            </a:xfrm>
            <a:prstGeom prst="straightConnector1">
              <a:avLst/>
            </a:prstGeom>
            <a:noFill/>
            <a:ln cap="flat" cmpd="sng" w="9525">
              <a:solidFill>
                <a:srgbClr val="BDBDBD"/>
              </a:solidFill>
              <a:prstDash val="solid"/>
              <a:round/>
              <a:headEnd len="sm" w="sm" type="none"/>
              <a:tailEnd len="sm" w="sm" type="none"/>
            </a:ln>
          </p:spPr>
        </p:cxnSp>
        <p:sp>
          <p:nvSpPr>
            <p:cNvPr id="149" name="Google Shape;149;p29"/>
            <p:cNvSpPr/>
            <p:nvPr/>
          </p:nvSpPr>
          <p:spPr>
            <a:xfrm>
              <a:off x="6014671" y="2353882"/>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9"/>
            <p:cNvSpPr txBox="1"/>
            <p:nvPr/>
          </p:nvSpPr>
          <p:spPr>
            <a:xfrm>
              <a:off x="5991690" y="22950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sp>
          <p:nvSpPr>
            <p:cNvPr id="151" name="Google Shape;151;p29"/>
            <p:cNvSpPr txBox="1"/>
            <p:nvPr/>
          </p:nvSpPr>
          <p:spPr>
            <a:xfrm>
              <a:off x="6223850" y="2086430"/>
              <a:ext cx="29052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Set up build systems with CMake</a:t>
              </a:r>
              <a:endParaRPr sz="1200">
                <a:latin typeface="Roboto"/>
                <a:ea typeface="Roboto"/>
                <a:cs typeface="Roboto"/>
                <a:sym typeface="Roboto"/>
              </a:endParaRPr>
            </a:p>
            <a:p>
              <a:pPr indent="0" lvl="0" marL="0" rtl="0" algn="l">
                <a:lnSpc>
                  <a:spcPct val="115000"/>
                </a:lnSpc>
                <a:spcBef>
                  <a:spcPts val="0"/>
                </a:spcBef>
                <a:spcAft>
                  <a:spcPts val="1600"/>
                </a:spcAft>
                <a:buNone/>
              </a:pPr>
              <a:r>
                <a:t/>
              </a:r>
              <a:endParaRPr b="1" sz="800">
                <a:latin typeface="Roboto"/>
                <a:ea typeface="Roboto"/>
                <a:cs typeface="Roboto"/>
                <a:sym typeface="Roboto"/>
              </a:endParaRPr>
            </a:p>
          </p:txBody>
        </p:sp>
      </p:grpSp>
      <p:grpSp>
        <p:nvGrpSpPr>
          <p:cNvPr id="152" name="Google Shape;152;p29"/>
          <p:cNvGrpSpPr/>
          <p:nvPr/>
        </p:nvGrpSpPr>
        <p:grpSpPr>
          <a:xfrm>
            <a:off x="5775075" y="2830550"/>
            <a:ext cx="3140299" cy="747300"/>
            <a:chOff x="5574150" y="3083455"/>
            <a:chExt cx="3140299" cy="747300"/>
          </a:xfrm>
        </p:grpSpPr>
        <p:cxnSp>
          <p:nvCxnSpPr>
            <p:cNvPr id="153" name="Google Shape;153;p29"/>
            <p:cNvCxnSpPr/>
            <p:nvPr/>
          </p:nvCxnSpPr>
          <p:spPr>
            <a:xfrm>
              <a:off x="5574150" y="3449448"/>
              <a:ext cx="609300" cy="0"/>
            </a:xfrm>
            <a:prstGeom prst="straightConnector1">
              <a:avLst/>
            </a:prstGeom>
            <a:noFill/>
            <a:ln cap="flat" cmpd="sng" w="9525">
              <a:solidFill>
                <a:srgbClr val="BDBDBD"/>
              </a:solidFill>
              <a:prstDash val="solid"/>
              <a:round/>
              <a:headEnd len="sm" w="sm" type="none"/>
              <a:tailEnd len="sm" w="sm" type="none"/>
            </a:ln>
          </p:spPr>
        </p:cxnSp>
        <p:sp>
          <p:nvSpPr>
            <p:cNvPr id="154" name="Google Shape;154;p29"/>
            <p:cNvSpPr/>
            <p:nvPr/>
          </p:nvSpPr>
          <p:spPr>
            <a:xfrm>
              <a:off x="6014671" y="3349032"/>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9"/>
            <p:cNvSpPr txBox="1"/>
            <p:nvPr/>
          </p:nvSpPr>
          <p:spPr>
            <a:xfrm>
              <a:off x="5991690" y="329111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5</a:t>
              </a:r>
              <a:endParaRPr>
                <a:solidFill>
                  <a:srgbClr val="FFFFFF"/>
                </a:solidFill>
              </a:endParaRPr>
            </a:p>
          </p:txBody>
        </p:sp>
        <p:sp>
          <p:nvSpPr>
            <p:cNvPr id="156" name="Google Shape;156;p29"/>
            <p:cNvSpPr txBox="1"/>
            <p:nvPr/>
          </p:nvSpPr>
          <p:spPr>
            <a:xfrm>
              <a:off x="6223849" y="3083455"/>
              <a:ext cx="24906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Automate with Github Actions</a:t>
              </a:r>
              <a:endParaRPr sz="1200">
                <a:latin typeface="Roboto"/>
                <a:ea typeface="Roboto"/>
                <a:cs typeface="Roboto"/>
                <a:sym typeface="Roboto"/>
              </a:endParaRPr>
            </a:p>
            <a:p>
              <a:pPr indent="0" lvl="0" marL="0" rtl="0" algn="l">
                <a:lnSpc>
                  <a:spcPct val="115000"/>
                </a:lnSpc>
                <a:spcBef>
                  <a:spcPts val="0"/>
                </a:spcBef>
                <a:spcAft>
                  <a:spcPts val="1600"/>
                </a:spcAft>
                <a:buNone/>
              </a:pPr>
              <a:r>
                <a:t/>
              </a:r>
              <a:endParaRPr b="1" sz="800">
                <a:latin typeface="Roboto"/>
                <a:ea typeface="Roboto"/>
                <a:cs typeface="Roboto"/>
                <a:sym typeface="Roboto"/>
              </a:endParaRPr>
            </a:p>
          </p:txBody>
        </p:sp>
      </p:grpSp>
      <p:grpSp>
        <p:nvGrpSpPr>
          <p:cNvPr id="157" name="Google Shape;157;p29"/>
          <p:cNvGrpSpPr/>
          <p:nvPr/>
        </p:nvGrpSpPr>
        <p:grpSpPr>
          <a:xfrm>
            <a:off x="378775" y="1319450"/>
            <a:ext cx="3693650" cy="747300"/>
            <a:chOff x="519175" y="1672400"/>
            <a:chExt cx="3693650" cy="747300"/>
          </a:xfrm>
        </p:grpSpPr>
        <p:cxnSp>
          <p:nvCxnSpPr>
            <p:cNvPr id="158" name="Google Shape;158;p29"/>
            <p:cNvCxnSpPr/>
            <p:nvPr/>
          </p:nvCxnSpPr>
          <p:spPr>
            <a:xfrm rot="10800000">
              <a:off x="2921325" y="2046050"/>
              <a:ext cx="1291500" cy="0"/>
            </a:xfrm>
            <a:prstGeom prst="straightConnector1">
              <a:avLst/>
            </a:prstGeom>
            <a:noFill/>
            <a:ln cap="flat" cmpd="sng" w="9525">
              <a:solidFill>
                <a:srgbClr val="BDBDBD"/>
              </a:solidFill>
              <a:prstDash val="solid"/>
              <a:round/>
              <a:headEnd len="sm" w="sm" type="none"/>
              <a:tailEnd len="sm" w="sm" type="none"/>
            </a:ln>
          </p:spPr>
        </p:cxnSp>
        <p:sp>
          <p:nvSpPr>
            <p:cNvPr id="159" name="Google Shape;159;p29"/>
            <p:cNvSpPr/>
            <p:nvPr/>
          </p:nvSpPr>
          <p:spPr>
            <a:xfrm>
              <a:off x="2874851" y="1943786"/>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9"/>
            <p:cNvSpPr txBox="1"/>
            <p:nvPr/>
          </p:nvSpPr>
          <p:spPr>
            <a:xfrm>
              <a:off x="2849841" y="1884747"/>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sp>
          <p:nvSpPr>
            <p:cNvPr id="161" name="Google Shape;161;p29"/>
            <p:cNvSpPr txBox="1"/>
            <p:nvPr/>
          </p:nvSpPr>
          <p:spPr>
            <a:xfrm>
              <a:off x="519175" y="1672400"/>
              <a:ext cx="23523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latin typeface="Roboto"/>
                  <a:ea typeface="Roboto"/>
                  <a:cs typeface="Roboto"/>
                  <a:sym typeface="Roboto"/>
                </a:rPr>
                <a:t>Package a target using Docker</a:t>
              </a:r>
              <a:endParaRPr sz="1200">
                <a:latin typeface="Roboto"/>
                <a:ea typeface="Roboto"/>
                <a:cs typeface="Roboto"/>
                <a:sym typeface="Roboto"/>
              </a:endParaRPr>
            </a:p>
            <a:p>
              <a:pPr indent="0" lvl="0" marL="0" rtl="0" algn="r">
                <a:lnSpc>
                  <a:spcPct val="115000"/>
                </a:lnSpc>
                <a:spcBef>
                  <a:spcPts val="0"/>
                </a:spcBef>
                <a:spcAft>
                  <a:spcPts val="1600"/>
                </a:spcAft>
                <a:buNone/>
              </a:pPr>
              <a:r>
                <a:t/>
              </a:r>
              <a:endParaRPr b="1" sz="800">
                <a:latin typeface="Roboto"/>
                <a:ea typeface="Roboto"/>
                <a:cs typeface="Roboto"/>
                <a:sym typeface="Roboto"/>
              </a:endParaRPr>
            </a:p>
          </p:txBody>
        </p:sp>
      </p:grpSp>
      <p:grpSp>
        <p:nvGrpSpPr>
          <p:cNvPr id="162" name="Google Shape;162;p29"/>
          <p:cNvGrpSpPr/>
          <p:nvPr/>
        </p:nvGrpSpPr>
        <p:grpSpPr>
          <a:xfrm>
            <a:off x="79750" y="2237025"/>
            <a:ext cx="3545645" cy="747300"/>
            <a:chOff x="220150" y="2507615"/>
            <a:chExt cx="3545645" cy="747300"/>
          </a:xfrm>
        </p:grpSpPr>
        <p:cxnSp>
          <p:nvCxnSpPr>
            <p:cNvPr id="163" name="Google Shape;163;p29"/>
            <p:cNvCxnSpPr/>
            <p:nvPr/>
          </p:nvCxnSpPr>
          <p:spPr>
            <a:xfrm rot="10800000">
              <a:off x="2915895" y="2881250"/>
              <a:ext cx="849900" cy="0"/>
            </a:xfrm>
            <a:prstGeom prst="straightConnector1">
              <a:avLst/>
            </a:prstGeom>
            <a:noFill/>
            <a:ln cap="flat" cmpd="sng" w="9525">
              <a:solidFill>
                <a:srgbClr val="BDBDBD"/>
              </a:solidFill>
              <a:prstDash val="solid"/>
              <a:round/>
              <a:headEnd len="sm" w="sm" type="none"/>
              <a:tailEnd len="sm" w="sm" type="none"/>
            </a:ln>
          </p:spPr>
        </p:cxnSp>
        <p:sp>
          <p:nvSpPr>
            <p:cNvPr id="164" name="Google Shape;164;p29"/>
            <p:cNvSpPr/>
            <p:nvPr/>
          </p:nvSpPr>
          <p:spPr>
            <a:xfrm>
              <a:off x="2874851" y="2780836"/>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txBox="1"/>
            <p:nvPr/>
          </p:nvSpPr>
          <p:spPr>
            <a:xfrm>
              <a:off x="2849841" y="272479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sp>
          <p:nvSpPr>
            <p:cNvPr id="166" name="Google Shape;166;p29"/>
            <p:cNvSpPr txBox="1"/>
            <p:nvPr/>
          </p:nvSpPr>
          <p:spPr>
            <a:xfrm>
              <a:off x="220150" y="2507615"/>
              <a:ext cx="26514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Create</a:t>
              </a:r>
              <a:r>
                <a:rPr lang="en" sz="1200">
                  <a:solidFill>
                    <a:schemeClr val="dk1"/>
                  </a:solidFill>
                  <a:latin typeface="Roboto"/>
                  <a:ea typeface="Roboto"/>
                  <a:cs typeface="Roboto"/>
                  <a:sym typeface="Roboto"/>
                </a:rPr>
                <a:t> a Fuzz Target (w/ libFuzzer)</a:t>
              </a:r>
              <a:endParaRPr sz="1200">
                <a:latin typeface="Roboto"/>
                <a:ea typeface="Roboto"/>
                <a:cs typeface="Roboto"/>
                <a:sym typeface="Roboto"/>
              </a:endParaRPr>
            </a:p>
            <a:p>
              <a:pPr indent="0" lvl="0" marL="0" rtl="0" algn="r">
                <a:lnSpc>
                  <a:spcPct val="115000"/>
                </a:lnSpc>
                <a:spcBef>
                  <a:spcPts val="0"/>
                </a:spcBef>
                <a:spcAft>
                  <a:spcPts val="1600"/>
                </a:spcAft>
                <a:buNone/>
              </a:pPr>
              <a:r>
                <a:t/>
              </a:r>
              <a:endParaRPr b="1" sz="800">
                <a:latin typeface="Roboto"/>
                <a:ea typeface="Roboto"/>
                <a:cs typeface="Roboto"/>
                <a:sym typeface="Roboto"/>
              </a:endParaRPr>
            </a:p>
          </p:txBody>
        </p:sp>
      </p:grpSp>
      <p:grpSp>
        <p:nvGrpSpPr>
          <p:cNvPr id="167" name="Google Shape;167;p29"/>
          <p:cNvGrpSpPr/>
          <p:nvPr/>
        </p:nvGrpSpPr>
        <p:grpSpPr>
          <a:xfrm>
            <a:off x="2817409" y="943152"/>
            <a:ext cx="3509178" cy="3257208"/>
            <a:chOff x="3318063" y="1368287"/>
            <a:chExt cx="2408000" cy="2993482"/>
          </a:xfrm>
        </p:grpSpPr>
        <p:sp>
          <p:nvSpPr>
            <p:cNvPr id="168" name="Google Shape;168;p29"/>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69" name="Google Shape;169;p29"/>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156128"/>
            </a:solidFill>
            <a:ln>
              <a:noFill/>
            </a:ln>
          </p:spPr>
        </p:sp>
        <p:sp>
          <p:nvSpPr>
            <p:cNvPr id="170" name="Google Shape;170;p29"/>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25A52F"/>
            </a:solidFill>
            <a:ln>
              <a:noFill/>
            </a:ln>
          </p:spPr>
        </p:sp>
        <p:sp>
          <p:nvSpPr>
            <p:cNvPr id="171" name="Google Shape;171;p29"/>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72" name="Google Shape;172;p29"/>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173" name="Google Shape;173;p29"/>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74" name="Google Shape;174;p29"/>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175" name="Google Shape;175;p29"/>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615515"/>
            </a:solidFill>
            <a:ln>
              <a:noFill/>
            </a:ln>
          </p:spPr>
        </p:sp>
        <p:sp>
          <p:nvSpPr>
            <p:cNvPr id="176" name="Google Shape;176;p29"/>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177" name="Google Shape;177;p29"/>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178" name="Google Shape;178;p29"/>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153461"/>
            </a:solidFill>
            <a:ln>
              <a:noFill/>
            </a:ln>
          </p:spPr>
        </p:sp>
        <p:sp>
          <p:nvSpPr>
            <p:cNvPr id="179" name="Google Shape;179;p29"/>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1C427F"/>
            </a:solidFill>
            <a:ln>
              <a:noFill/>
            </a:ln>
          </p:spPr>
        </p:sp>
        <p:sp>
          <p:nvSpPr>
            <p:cNvPr id="180" name="Google Shape;180;p29"/>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181" name="Google Shape;181;p29"/>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701C7F"/>
            </a:solidFill>
            <a:ln>
              <a:noFill/>
            </a:ln>
          </p:spPr>
        </p:sp>
        <p:sp>
          <p:nvSpPr>
            <p:cNvPr id="182" name="Google Shape;182;p29"/>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611515"/>
            </a:solidFill>
            <a:ln>
              <a:noFill/>
            </a:ln>
          </p:spPr>
        </p:sp>
        <p:sp>
          <p:nvSpPr>
            <p:cNvPr id="183" name="Google Shape;183;p29"/>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861E1E"/>
            </a:solidFill>
            <a:ln>
              <a:noFill/>
            </a:ln>
          </p:spPr>
        </p:sp>
        <p:sp>
          <p:nvSpPr>
            <p:cNvPr id="184" name="Google Shape;184;p29"/>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E4B738"/>
            </a:solidFill>
            <a:ln>
              <a:noFill/>
            </a:ln>
          </p:spPr>
        </p:sp>
      </p:grpSp>
      <p:pic>
        <p:nvPicPr>
          <p:cNvPr id="185" name="Google Shape;185;p29"/>
          <p:cNvPicPr preferRelativeResize="0"/>
          <p:nvPr/>
        </p:nvPicPr>
        <p:blipFill rotWithShape="1">
          <a:blip r:embed="rId3">
            <a:alphaModFix/>
          </a:blip>
          <a:srcRect b="0" l="0" r="68234" t="0"/>
          <a:stretch/>
        </p:blipFill>
        <p:spPr>
          <a:xfrm>
            <a:off x="7183400" y="1098479"/>
            <a:ext cx="777525" cy="827250"/>
          </a:xfrm>
          <a:prstGeom prst="rect">
            <a:avLst/>
          </a:prstGeom>
          <a:noFill/>
          <a:ln>
            <a:noFill/>
          </a:ln>
        </p:spPr>
      </p:pic>
      <p:pic>
        <p:nvPicPr>
          <p:cNvPr id="186" name="Google Shape;186;p29"/>
          <p:cNvPicPr preferRelativeResize="0"/>
          <p:nvPr/>
        </p:nvPicPr>
        <p:blipFill>
          <a:blip r:embed="rId4">
            <a:alphaModFix/>
          </a:blip>
          <a:stretch>
            <a:fillRect/>
          </a:stretch>
        </p:blipFill>
        <p:spPr>
          <a:xfrm>
            <a:off x="1058575" y="1636050"/>
            <a:ext cx="902000" cy="646850"/>
          </a:xfrm>
          <a:prstGeom prst="rect">
            <a:avLst/>
          </a:prstGeom>
          <a:noFill/>
          <a:ln>
            <a:noFill/>
          </a:ln>
        </p:spPr>
      </p:pic>
      <p:pic>
        <p:nvPicPr>
          <p:cNvPr id="187" name="Google Shape;187;p29"/>
          <p:cNvPicPr preferRelativeResize="0"/>
          <p:nvPr/>
        </p:nvPicPr>
        <p:blipFill>
          <a:blip r:embed="rId5">
            <a:alphaModFix/>
          </a:blip>
          <a:stretch>
            <a:fillRect/>
          </a:stretch>
        </p:blipFill>
        <p:spPr>
          <a:xfrm>
            <a:off x="6841187" y="2016900"/>
            <a:ext cx="1461950" cy="827250"/>
          </a:xfrm>
          <a:prstGeom prst="rect">
            <a:avLst/>
          </a:prstGeom>
          <a:noFill/>
          <a:ln>
            <a:noFill/>
          </a:ln>
        </p:spPr>
      </p:pic>
      <p:pic>
        <p:nvPicPr>
          <p:cNvPr id="188" name="Google Shape;188;p29"/>
          <p:cNvPicPr preferRelativeResize="0"/>
          <p:nvPr/>
        </p:nvPicPr>
        <p:blipFill>
          <a:blip r:embed="rId6">
            <a:alphaModFix/>
          </a:blip>
          <a:stretch>
            <a:fillRect/>
          </a:stretch>
        </p:blipFill>
        <p:spPr>
          <a:xfrm>
            <a:off x="899075" y="2593650"/>
            <a:ext cx="902000" cy="902000"/>
          </a:xfrm>
          <a:prstGeom prst="rect">
            <a:avLst/>
          </a:prstGeom>
          <a:noFill/>
          <a:ln>
            <a:noFill/>
          </a:ln>
        </p:spPr>
      </p:pic>
      <p:pic>
        <p:nvPicPr>
          <p:cNvPr id="189" name="Google Shape;189;p29"/>
          <p:cNvPicPr preferRelativeResize="0"/>
          <p:nvPr/>
        </p:nvPicPr>
        <p:blipFill>
          <a:blip r:embed="rId7">
            <a:alphaModFix/>
          </a:blip>
          <a:stretch>
            <a:fillRect/>
          </a:stretch>
        </p:blipFill>
        <p:spPr>
          <a:xfrm>
            <a:off x="7183388" y="3295438"/>
            <a:ext cx="777525" cy="777525"/>
          </a:xfrm>
          <a:prstGeom prst="rect">
            <a:avLst/>
          </a:prstGeom>
          <a:noFill/>
          <a:ln>
            <a:noFill/>
          </a:ln>
        </p:spPr>
      </p:pic>
      <p:grpSp>
        <p:nvGrpSpPr>
          <p:cNvPr id="190" name="Google Shape;190;p29"/>
          <p:cNvGrpSpPr/>
          <p:nvPr/>
        </p:nvGrpSpPr>
        <p:grpSpPr>
          <a:xfrm>
            <a:off x="4050624" y="45965"/>
            <a:ext cx="1052453" cy="1052453"/>
            <a:chOff x="2902488" y="902232"/>
            <a:chExt cx="3339000" cy="3339000"/>
          </a:xfrm>
        </p:grpSpPr>
        <p:sp>
          <p:nvSpPr>
            <p:cNvPr id="191" name="Google Shape;191;p29"/>
            <p:cNvSpPr/>
            <p:nvPr/>
          </p:nvSpPr>
          <p:spPr>
            <a:xfrm rot="-5400000">
              <a:off x="2902488" y="902232"/>
              <a:ext cx="3339000" cy="3339000"/>
            </a:xfrm>
            <a:prstGeom prst="ellipse">
              <a:avLst/>
            </a:prstGeom>
            <a:noFill/>
            <a:ln cap="flat" cmpd="sng" w="19050">
              <a:solidFill>
                <a:srgbClr val="1D7E7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92" name="Google Shape;192;p29"/>
            <p:cNvSpPr/>
            <p:nvPr/>
          </p:nvSpPr>
          <p:spPr>
            <a:xfrm>
              <a:off x="3123875" y="1123625"/>
              <a:ext cx="2896500" cy="2896200"/>
            </a:xfrm>
            <a:prstGeom prst="pie">
              <a:avLst>
                <a:gd fmla="val 2689583" name="adj1"/>
                <a:gd fmla="val 13510993" name="adj2"/>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sp>
        <p:nvSpPr>
          <p:cNvPr id="193" name="Google Shape;193;p29"/>
          <p:cNvSpPr/>
          <p:nvPr/>
        </p:nvSpPr>
        <p:spPr>
          <a:xfrm>
            <a:off x="4290722" y="286029"/>
            <a:ext cx="572400" cy="572400"/>
          </a:xfrm>
          <a:prstGeom prst="ellipse">
            <a:avLst/>
          </a:prstGeom>
          <a:solidFill>
            <a:srgbClr val="1B786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sp>
        <p:nvSpPr>
          <p:cNvPr id="194" name="Google Shape;194;p29"/>
          <p:cNvSpPr txBox="1"/>
          <p:nvPr/>
        </p:nvSpPr>
        <p:spPr>
          <a:xfrm>
            <a:off x="3251951" y="257858"/>
            <a:ext cx="2649900" cy="646500"/>
          </a:xfrm>
          <a:prstGeom prst="rect">
            <a:avLst/>
          </a:prstGeom>
          <a:noFill/>
          <a:ln>
            <a:noFill/>
          </a:ln>
          <a:effectLst>
            <a:outerShdw blurRad="85725" rotWithShape="0" algn="bl" dir="6360000" dist="57150">
              <a:srgbClr val="000000"/>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rPr>
              <a:t>What is </a:t>
            </a:r>
            <a:endParaRPr b="1" sz="1500">
              <a:solidFill>
                <a:schemeClr val="lt1"/>
              </a:solidFill>
            </a:endParaRPr>
          </a:p>
          <a:p>
            <a:pPr indent="0" lvl="0" marL="0" rtl="0" algn="ctr">
              <a:spcBef>
                <a:spcPts val="0"/>
              </a:spcBef>
              <a:spcAft>
                <a:spcPts val="0"/>
              </a:spcAft>
              <a:buNone/>
            </a:pPr>
            <a:r>
              <a:rPr b="1" lang="en" sz="1500">
                <a:solidFill>
                  <a:schemeClr val="lt1"/>
                </a:solidFill>
              </a:rPr>
              <a:t>Fuzzing?</a:t>
            </a:r>
            <a:endParaRPr b="1" sz="15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6" name="Shape 686"/>
        <p:cNvGrpSpPr/>
        <p:nvPr/>
      </p:nvGrpSpPr>
      <p:grpSpPr>
        <a:xfrm>
          <a:off x="0" y="0"/>
          <a:ext cx="0" cy="0"/>
          <a:chOff x="0" y="0"/>
          <a:chExt cx="0" cy="0"/>
        </a:xfrm>
      </p:grpSpPr>
      <p:sp>
        <p:nvSpPr>
          <p:cNvPr id="687" name="Google Shape;687;p65"/>
          <p:cNvSpPr/>
          <p:nvPr/>
        </p:nvSpPr>
        <p:spPr>
          <a:xfrm rot="10800000">
            <a:off x="4203087" y="115324"/>
            <a:ext cx="717900" cy="717600"/>
          </a:xfrm>
          <a:prstGeom prst="pie">
            <a:avLst>
              <a:gd fmla="val 2689583" name="adj1"/>
              <a:gd fmla="val 13510993" name="adj2"/>
            </a:avLst>
          </a:prstGeom>
          <a:solidFill>
            <a:srgbClr val="2BB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65"/>
          <p:cNvGrpSpPr/>
          <p:nvPr/>
        </p:nvGrpSpPr>
        <p:grpSpPr>
          <a:xfrm>
            <a:off x="4731550" y="818300"/>
            <a:ext cx="3955225" cy="747300"/>
            <a:chOff x="4530625" y="1206560"/>
            <a:chExt cx="3955225" cy="747300"/>
          </a:xfrm>
        </p:grpSpPr>
        <p:cxnSp>
          <p:nvCxnSpPr>
            <p:cNvPr id="689" name="Google Shape;689;p65"/>
            <p:cNvCxnSpPr/>
            <p:nvPr/>
          </p:nvCxnSpPr>
          <p:spPr>
            <a:xfrm>
              <a:off x="4530625" y="1582195"/>
              <a:ext cx="1652700" cy="0"/>
            </a:xfrm>
            <a:prstGeom prst="straightConnector1">
              <a:avLst/>
            </a:prstGeom>
            <a:noFill/>
            <a:ln cap="flat" cmpd="sng" w="9525">
              <a:solidFill>
                <a:srgbClr val="BDBDBD"/>
              </a:solidFill>
              <a:prstDash val="solid"/>
              <a:round/>
              <a:headEnd len="sm" w="sm" type="none"/>
              <a:tailEnd len="sm" w="sm" type="none"/>
            </a:ln>
          </p:spPr>
        </p:cxnSp>
        <p:sp>
          <p:nvSpPr>
            <p:cNvPr id="690" name="Google Shape;690;p65"/>
            <p:cNvSpPr/>
            <p:nvPr/>
          </p:nvSpPr>
          <p:spPr>
            <a:xfrm>
              <a:off x="6014671" y="1481782"/>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5"/>
            <p:cNvSpPr txBox="1"/>
            <p:nvPr/>
          </p:nvSpPr>
          <p:spPr>
            <a:xfrm>
              <a:off x="5990215" y="142376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sp>
          <p:nvSpPr>
            <p:cNvPr id="692" name="Google Shape;692;p65"/>
            <p:cNvSpPr txBox="1"/>
            <p:nvPr/>
          </p:nvSpPr>
          <p:spPr>
            <a:xfrm>
              <a:off x="6223850" y="1206560"/>
              <a:ext cx="22620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Fuzzing a target with Mayhem</a:t>
              </a:r>
              <a:endParaRPr sz="1200">
                <a:latin typeface="Roboto"/>
                <a:ea typeface="Roboto"/>
                <a:cs typeface="Roboto"/>
                <a:sym typeface="Roboto"/>
              </a:endParaRPr>
            </a:p>
            <a:p>
              <a:pPr indent="0" lvl="0" marL="0" rtl="0" algn="l">
                <a:lnSpc>
                  <a:spcPct val="115000"/>
                </a:lnSpc>
                <a:spcBef>
                  <a:spcPts val="0"/>
                </a:spcBef>
                <a:spcAft>
                  <a:spcPts val="1600"/>
                </a:spcAft>
                <a:buNone/>
              </a:pPr>
              <a:r>
                <a:t/>
              </a:r>
              <a:endParaRPr b="1" sz="800">
                <a:latin typeface="Roboto"/>
                <a:ea typeface="Roboto"/>
                <a:cs typeface="Roboto"/>
                <a:sym typeface="Roboto"/>
              </a:endParaRPr>
            </a:p>
          </p:txBody>
        </p:sp>
      </p:grpSp>
      <p:grpSp>
        <p:nvGrpSpPr>
          <p:cNvPr id="693" name="Google Shape;693;p65"/>
          <p:cNvGrpSpPr/>
          <p:nvPr/>
        </p:nvGrpSpPr>
        <p:grpSpPr>
          <a:xfrm>
            <a:off x="5265375" y="1751125"/>
            <a:ext cx="4064600" cy="747300"/>
            <a:chOff x="5064450" y="2086430"/>
            <a:chExt cx="4064600" cy="747300"/>
          </a:xfrm>
        </p:grpSpPr>
        <p:cxnSp>
          <p:nvCxnSpPr>
            <p:cNvPr id="694" name="Google Shape;694;p65"/>
            <p:cNvCxnSpPr/>
            <p:nvPr/>
          </p:nvCxnSpPr>
          <p:spPr>
            <a:xfrm>
              <a:off x="5064450" y="2460069"/>
              <a:ext cx="1119000" cy="0"/>
            </a:xfrm>
            <a:prstGeom prst="straightConnector1">
              <a:avLst/>
            </a:prstGeom>
            <a:noFill/>
            <a:ln cap="flat" cmpd="sng" w="9525">
              <a:solidFill>
                <a:srgbClr val="BDBDBD"/>
              </a:solidFill>
              <a:prstDash val="solid"/>
              <a:round/>
              <a:headEnd len="sm" w="sm" type="none"/>
              <a:tailEnd len="sm" w="sm" type="none"/>
            </a:ln>
          </p:spPr>
        </p:cxnSp>
        <p:sp>
          <p:nvSpPr>
            <p:cNvPr id="695" name="Google Shape;695;p65"/>
            <p:cNvSpPr/>
            <p:nvPr/>
          </p:nvSpPr>
          <p:spPr>
            <a:xfrm>
              <a:off x="6014671" y="2353882"/>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5"/>
            <p:cNvSpPr txBox="1"/>
            <p:nvPr/>
          </p:nvSpPr>
          <p:spPr>
            <a:xfrm>
              <a:off x="5991690" y="22950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sp>
          <p:nvSpPr>
            <p:cNvPr id="697" name="Google Shape;697;p65"/>
            <p:cNvSpPr txBox="1"/>
            <p:nvPr/>
          </p:nvSpPr>
          <p:spPr>
            <a:xfrm>
              <a:off x="6223850" y="2086430"/>
              <a:ext cx="29052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Set up build systems with CMake</a:t>
              </a:r>
              <a:endParaRPr sz="1200">
                <a:latin typeface="Roboto"/>
                <a:ea typeface="Roboto"/>
                <a:cs typeface="Roboto"/>
                <a:sym typeface="Roboto"/>
              </a:endParaRPr>
            </a:p>
            <a:p>
              <a:pPr indent="0" lvl="0" marL="0" rtl="0" algn="l">
                <a:lnSpc>
                  <a:spcPct val="115000"/>
                </a:lnSpc>
                <a:spcBef>
                  <a:spcPts val="0"/>
                </a:spcBef>
                <a:spcAft>
                  <a:spcPts val="1600"/>
                </a:spcAft>
                <a:buNone/>
              </a:pPr>
              <a:r>
                <a:t/>
              </a:r>
              <a:endParaRPr b="1" sz="800">
                <a:latin typeface="Roboto"/>
                <a:ea typeface="Roboto"/>
                <a:cs typeface="Roboto"/>
                <a:sym typeface="Roboto"/>
              </a:endParaRPr>
            </a:p>
          </p:txBody>
        </p:sp>
      </p:grpSp>
      <p:grpSp>
        <p:nvGrpSpPr>
          <p:cNvPr id="698" name="Google Shape;698;p65"/>
          <p:cNvGrpSpPr/>
          <p:nvPr/>
        </p:nvGrpSpPr>
        <p:grpSpPr>
          <a:xfrm>
            <a:off x="5775075" y="2830550"/>
            <a:ext cx="3140299" cy="747300"/>
            <a:chOff x="5574150" y="3083455"/>
            <a:chExt cx="3140299" cy="747300"/>
          </a:xfrm>
        </p:grpSpPr>
        <p:cxnSp>
          <p:nvCxnSpPr>
            <p:cNvPr id="699" name="Google Shape;699;p65"/>
            <p:cNvCxnSpPr/>
            <p:nvPr/>
          </p:nvCxnSpPr>
          <p:spPr>
            <a:xfrm>
              <a:off x="5574150" y="3449448"/>
              <a:ext cx="609300" cy="0"/>
            </a:xfrm>
            <a:prstGeom prst="straightConnector1">
              <a:avLst/>
            </a:prstGeom>
            <a:noFill/>
            <a:ln cap="flat" cmpd="sng" w="9525">
              <a:solidFill>
                <a:srgbClr val="BDBDBD"/>
              </a:solidFill>
              <a:prstDash val="solid"/>
              <a:round/>
              <a:headEnd len="sm" w="sm" type="none"/>
              <a:tailEnd len="sm" w="sm" type="none"/>
            </a:ln>
          </p:spPr>
        </p:cxnSp>
        <p:sp>
          <p:nvSpPr>
            <p:cNvPr id="700" name="Google Shape;700;p65"/>
            <p:cNvSpPr/>
            <p:nvPr/>
          </p:nvSpPr>
          <p:spPr>
            <a:xfrm>
              <a:off x="6014671" y="3349032"/>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5"/>
            <p:cNvSpPr txBox="1"/>
            <p:nvPr/>
          </p:nvSpPr>
          <p:spPr>
            <a:xfrm>
              <a:off x="5991690" y="329111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5</a:t>
              </a:r>
              <a:endParaRPr>
                <a:solidFill>
                  <a:srgbClr val="FFFFFF"/>
                </a:solidFill>
              </a:endParaRPr>
            </a:p>
          </p:txBody>
        </p:sp>
        <p:sp>
          <p:nvSpPr>
            <p:cNvPr id="702" name="Google Shape;702;p65"/>
            <p:cNvSpPr txBox="1"/>
            <p:nvPr/>
          </p:nvSpPr>
          <p:spPr>
            <a:xfrm>
              <a:off x="6223849" y="3083455"/>
              <a:ext cx="24906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Automate with Github Actions</a:t>
              </a:r>
              <a:endParaRPr sz="1200">
                <a:latin typeface="Roboto"/>
                <a:ea typeface="Roboto"/>
                <a:cs typeface="Roboto"/>
                <a:sym typeface="Roboto"/>
              </a:endParaRPr>
            </a:p>
            <a:p>
              <a:pPr indent="0" lvl="0" marL="0" rtl="0" algn="l">
                <a:lnSpc>
                  <a:spcPct val="115000"/>
                </a:lnSpc>
                <a:spcBef>
                  <a:spcPts val="0"/>
                </a:spcBef>
                <a:spcAft>
                  <a:spcPts val="1600"/>
                </a:spcAft>
                <a:buNone/>
              </a:pPr>
              <a:r>
                <a:t/>
              </a:r>
              <a:endParaRPr b="1" sz="800">
                <a:latin typeface="Roboto"/>
                <a:ea typeface="Roboto"/>
                <a:cs typeface="Roboto"/>
                <a:sym typeface="Roboto"/>
              </a:endParaRPr>
            </a:p>
          </p:txBody>
        </p:sp>
      </p:grpSp>
      <p:grpSp>
        <p:nvGrpSpPr>
          <p:cNvPr id="703" name="Google Shape;703;p65"/>
          <p:cNvGrpSpPr/>
          <p:nvPr/>
        </p:nvGrpSpPr>
        <p:grpSpPr>
          <a:xfrm>
            <a:off x="378775" y="1319450"/>
            <a:ext cx="3693650" cy="747300"/>
            <a:chOff x="519175" y="1672400"/>
            <a:chExt cx="3693650" cy="747300"/>
          </a:xfrm>
        </p:grpSpPr>
        <p:cxnSp>
          <p:nvCxnSpPr>
            <p:cNvPr id="704" name="Google Shape;704;p65"/>
            <p:cNvCxnSpPr/>
            <p:nvPr/>
          </p:nvCxnSpPr>
          <p:spPr>
            <a:xfrm rot="10800000">
              <a:off x="2921325" y="2046050"/>
              <a:ext cx="1291500" cy="0"/>
            </a:xfrm>
            <a:prstGeom prst="straightConnector1">
              <a:avLst/>
            </a:prstGeom>
            <a:noFill/>
            <a:ln cap="flat" cmpd="sng" w="9525">
              <a:solidFill>
                <a:srgbClr val="BDBDBD"/>
              </a:solidFill>
              <a:prstDash val="solid"/>
              <a:round/>
              <a:headEnd len="sm" w="sm" type="none"/>
              <a:tailEnd len="sm" w="sm" type="none"/>
            </a:ln>
          </p:spPr>
        </p:cxnSp>
        <p:sp>
          <p:nvSpPr>
            <p:cNvPr id="705" name="Google Shape;705;p65"/>
            <p:cNvSpPr/>
            <p:nvPr/>
          </p:nvSpPr>
          <p:spPr>
            <a:xfrm>
              <a:off x="2874851" y="1943786"/>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5"/>
            <p:cNvSpPr txBox="1"/>
            <p:nvPr/>
          </p:nvSpPr>
          <p:spPr>
            <a:xfrm>
              <a:off x="2849841" y="1884747"/>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sp>
          <p:nvSpPr>
            <p:cNvPr id="707" name="Google Shape;707;p65"/>
            <p:cNvSpPr txBox="1"/>
            <p:nvPr/>
          </p:nvSpPr>
          <p:spPr>
            <a:xfrm>
              <a:off x="519175" y="1672400"/>
              <a:ext cx="23523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200">
                  <a:latin typeface="Roboto"/>
                  <a:ea typeface="Roboto"/>
                  <a:cs typeface="Roboto"/>
                  <a:sym typeface="Roboto"/>
                </a:rPr>
                <a:t>Package a target using Docker</a:t>
              </a:r>
              <a:endParaRPr b="1" sz="1200">
                <a:latin typeface="Roboto"/>
                <a:ea typeface="Roboto"/>
                <a:cs typeface="Roboto"/>
                <a:sym typeface="Roboto"/>
              </a:endParaRPr>
            </a:p>
            <a:p>
              <a:pPr indent="0" lvl="0" marL="0" rtl="0" algn="r">
                <a:lnSpc>
                  <a:spcPct val="115000"/>
                </a:lnSpc>
                <a:spcBef>
                  <a:spcPts val="0"/>
                </a:spcBef>
                <a:spcAft>
                  <a:spcPts val="1600"/>
                </a:spcAft>
                <a:buNone/>
              </a:pPr>
              <a:r>
                <a:t/>
              </a:r>
              <a:endParaRPr b="1" sz="800">
                <a:latin typeface="Roboto"/>
                <a:ea typeface="Roboto"/>
                <a:cs typeface="Roboto"/>
                <a:sym typeface="Roboto"/>
              </a:endParaRPr>
            </a:p>
          </p:txBody>
        </p:sp>
      </p:grpSp>
      <p:grpSp>
        <p:nvGrpSpPr>
          <p:cNvPr id="708" name="Google Shape;708;p65"/>
          <p:cNvGrpSpPr/>
          <p:nvPr/>
        </p:nvGrpSpPr>
        <p:grpSpPr>
          <a:xfrm>
            <a:off x="79750" y="2237025"/>
            <a:ext cx="3545645" cy="747300"/>
            <a:chOff x="220150" y="2507615"/>
            <a:chExt cx="3545645" cy="747300"/>
          </a:xfrm>
        </p:grpSpPr>
        <p:cxnSp>
          <p:nvCxnSpPr>
            <p:cNvPr id="709" name="Google Shape;709;p65"/>
            <p:cNvCxnSpPr/>
            <p:nvPr/>
          </p:nvCxnSpPr>
          <p:spPr>
            <a:xfrm rot="10800000">
              <a:off x="2915895" y="2881250"/>
              <a:ext cx="849900" cy="0"/>
            </a:xfrm>
            <a:prstGeom prst="straightConnector1">
              <a:avLst/>
            </a:prstGeom>
            <a:noFill/>
            <a:ln cap="flat" cmpd="sng" w="9525">
              <a:solidFill>
                <a:srgbClr val="BDBDBD"/>
              </a:solidFill>
              <a:prstDash val="solid"/>
              <a:round/>
              <a:headEnd len="sm" w="sm" type="none"/>
              <a:tailEnd len="sm" w="sm" type="none"/>
            </a:ln>
          </p:spPr>
        </p:cxnSp>
        <p:sp>
          <p:nvSpPr>
            <p:cNvPr id="710" name="Google Shape;710;p65"/>
            <p:cNvSpPr/>
            <p:nvPr/>
          </p:nvSpPr>
          <p:spPr>
            <a:xfrm>
              <a:off x="2874851" y="2780836"/>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5"/>
            <p:cNvSpPr txBox="1"/>
            <p:nvPr/>
          </p:nvSpPr>
          <p:spPr>
            <a:xfrm>
              <a:off x="2849841" y="272479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sp>
          <p:nvSpPr>
            <p:cNvPr id="712" name="Google Shape;712;p65"/>
            <p:cNvSpPr txBox="1"/>
            <p:nvPr/>
          </p:nvSpPr>
          <p:spPr>
            <a:xfrm>
              <a:off x="220150" y="2507615"/>
              <a:ext cx="26514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Create a Fuzz Target (w/ libFuzzer)</a:t>
              </a:r>
              <a:endParaRPr sz="1200">
                <a:latin typeface="Roboto"/>
                <a:ea typeface="Roboto"/>
                <a:cs typeface="Roboto"/>
                <a:sym typeface="Roboto"/>
              </a:endParaRPr>
            </a:p>
            <a:p>
              <a:pPr indent="0" lvl="0" marL="0" rtl="0" algn="r">
                <a:lnSpc>
                  <a:spcPct val="115000"/>
                </a:lnSpc>
                <a:spcBef>
                  <a:spcPts val="0"/>
                </a:spcBef>
                <a:spcAft>
                  <a:spcPts val="1600"/>
                </a:spcAft>
                <a:buNone/>
              </a:pPr>
              <a:r>
                <a:t/>
              </a:r>
              <a:endParaRPr b="1" sz="800">
                <a:latin typeface="Roboto"/>
                <a:ea typeface="Roboto"/>
                <a:cs typeface="Roboto"/>
                <a:sym typeface="Roboto"/>
              </a:endParaRPr>
            </a:p>
          </p:txBody>
        </p:sp>
      </p:grpSp>
      <p:grpSp>
        <p:nvGrpSpPr>
          <p:cNvPr id="713" name="Google Shape;713;p65"/>
          <p:cNvGrpSpPr/>
          <p:nvPr/>
        </p:nvGrpSpPr>
        <p:grpSpPr>
          <a:xfrm>
            <a:off x="2817409" y="943152"/>
            <a:ext cx="3509178" cy="3257208"/>
            <a:chOff x="3318063" y="1368287"/>
            <a:chExt cx="2408000" cy="2993482"/>
          </a:xfrm>
        </p:grpSpPr>
        <p:sp>
          <p:nvSpPr>
            <p:cNvPr id="714" name="Google Shape;714;p65"/>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715" name="Google Shape;715;p65"/>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156128"/>
            </a:solidFill>
            <a:ln>
              <a:noFill/>
            </a:ln>
          </p:spPr>
        </p:sp>
        <p:sp>
          <p:nvSpPr>
            <p:cNvPr id="716" name="Google Shape;716;p65"/>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25A52F"/>
            </a:solidFill>
            <a:ln>
              <a:noFill/>
            </a:ln>
          </p:spPr>
        </p:sp>
        <p:sp>
          <p:nvSpPr>
            <p:cNvPr id="717" name="Google Shape;717;p65"/>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718" name="Google Shape;718;p65"/>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719" name="Google Shape;719;p65"/>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720" name="Google Shape;720;p65"/>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721" name="Google Shape;721;p65"/>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615515"/>
            </a:solidFill>
            <a:ln>
              <a:noFill/>
            </a:ln>
          </p:spPr>
        </p:sp>
        <p:sp>
          <p:nvSpPr>
            <p:cNvPr id="722" name="Google Shape;722;p65"/>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723" name="Google Shape;723;p65"/>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724" name="Google Shape;724;p65"/>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153461"/>
            </a:solidFill>
            <a:ln>
              <a:noFill/>
            </a:ln>
          </p:spPr>
        </p:sp>
        <p:sp>
          <p:nvSpPr>
            <p:cNvPr id="725" name="Google Shape;725;p65"/>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1C427F"/>
            </a:solidFill>
            <a:ln>
              <a:noFill/>
            </a:ln>
          </p:spPr>
        </p:sp>
        <p:sp>
          <p:nvSpPr>
            <p:cNvPr id="726" name="Google Shape;726;p65"/>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727" name="Google Shape;727;p65"/>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701C7F"/>
            </a:solidFill>
            <a:ln>
              <a:noFill/>
            </a:ln>
          </p:spPr>
        </p:sp>
        <p:sp>
          <p:nvSpPr>
            <p:cNvPr id="728" name="Google Shape;728;p65"/>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611515"/>
            </a:solidFill>
            <a:ln>
              <a:noFill/>
            </a:ln>
          </p:spPr>
        </p:sp>
        <p:sp>
          <p:nvSpPr>
            <p:cNvPr id="729" name="Google Shape;729;p65"/>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861E1E"/>
            </a:solidFill>
            <a:ln>
              <a:noFill/>
            </a:ln>
          </p:spPr>
        </p:sp>
        <p:sp>
          <p:nvSpPr>
            <p:cNvPr id="730" name="Google Shape;730;p65"/>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E4B738"/>
            </a:solidFill>
            <a:ln>
              <a:noFill/>
            </a:ln>
          </p:spPr>
        </p:sp>
      </p:grpSp>
      <p:pic>
        <p:nvPicPr>
          <p:cNvPr id="731" name="Google Shape;731;p65"/>
          <p:cNvPicPr preferRelativeResize="0"/>
          <p:nvPr/>
        </p:nvPicPr>
        <p:blipFill rotWithShape="1">
          <a:blip r:embed="rId3">
            <a:alphaModFix/>
          </a:blip>
          <a:srcRect b="0" l="0" r="68234" t="0"/>
          <a:stretch/>
        </p:blipFill>
        <p:spPr>
          <a:xfrm>
            <a:off x="7183400" y="1098479"/>
            <a:ext cx="777525" cy="827250"/>
          </a:xfrm>
          <a:prstGeom prst="rect">
            <a:avLst/>
          </a:prstGeom>
          <a:noFill/>
          <a:ln>
            <a:noFill/>
          </a:ln>
        </p:spPr>
      </p:pic>
      <p:pic>
        <p:nvPicPr>
          <p:cNvPr id="732" name="Google Shape;732;p65"/>
          <p:cNvPicPr preferRelativeResize="0"/>
          <p:nvPr/>
        </p:nvPicPr>
        <p:blipFill>
          <a:blip r:embed="rId4">
            <a:alphaModFix/>
          </a:blip>
          <a:stretch>
            <a:fillRect/>
          </a:stretch>
        </p:blipFill>
        <p:spPr>
          <a:xfrm>
            <a:off x="1058575" y="1636050"/>
            <a:ext cx="902000" cy="646850"/>
          </a:xfrm>
          <a:prstGeom prst="rect">
            <a:avLst/>
          </a:prstGeom>
          <a:noFill/>
          <a:ln>
            <a:noFill/>
          </a:ln>
        </p:spPr>
      </p:pic>
      <p:pic>
        <p:nvPicPr>
          <p:cNvPr id="733" name="Google Shape;733;p65"/>
          <p:cNvPicPr preferRelativeResize="0"/>
          <p:nvPr/>
        </p:nvPicPr>
        <p:blipFill>
          <a:blip r:embed="rId5">
            <a:alphaModFix/>
          </a:blip>
          <a:stretch>
            <a:fillRect/>
          </a:stretch>
        </p:blipFill>
        <p:spPr>
          <a:xfrm>
            <a:off x="6841187" y="2016900"/>
            <a:ext cx="1461950" cy="827250"/>
          </a:xfrm>
          <a:prstGeom prst="rect">
            <a:avLst/>
          </a:prstGeom>
          <a:noFill/>
          <a:ln>
            <a:noFill/>
          </a:ln>
        </p:spPr>
      </p:pic>
      <p:pic>
        <p:nvPicPr>
          <p:cNvPr id="734" name="Google Shape;734;p65"/>
          <p:cNvPicPr preferRelativeResize="0"/>
          <p:nvPr/>
        </p:nvPicPr>
        <p:blipFill>
          <a:blip r:embed="rId6">
            <a:alphaModFix/>
          </a:blip>
          <a:stretch>
            <a:fillRect/>
          </a:stretch>
        </p:blipFill>
        <p:spPr>
          <a:xfrm>
            <a:off x="899075" y="2593650"/>
            <a:ext cx="902000" cy="902000"/>
          </a:xfrm>
          <a:prstGeom prst="rect">
            <a:avLst/>
          </a:prstGeom>
          <a:noFill/>
          <a:ln>
            <a:noFill/>
          </a:ln>
        </p:spPr>
      </p:pic>
      <p:pic>
        <p:nvPicPr>
          <p:cNvPr id="735" name="Google Shape;735;p65"/>
          <p:cNvPicPr preferRelativeResize="0"/>
          <p:nvPr/>
        </p:nvPicPr>
        <p:blipFill>
          <a:blip r:embed="rId7">
            <a:alphaModFix/>
          </a:blip>
          <a:stretch>
            <a:fillRect/>
          </a:stretch>
        </p:blipFill>
        <p:spPr>
          <a:xfrm>
            <a:off x="7183388" y="3295438"/>
            <a:ext cx="777525" cy="777525"/>
          </a:xfrm>
          <a:prstGeom prst="rect">
            <a:avLst/>
          </a:prstGeom>
          <a:noFill/>
          <a:ln>
            <a:noFill/>
          </a:ln>
        </p:spPr>
      </p:pic>
      <p:grpSp>
        <p:nvGrpSpPr>
          <p:cNvPr id="736" name="Google Shape;736;p65"/>
          <p:cNvGrpSpPr/>
          <p:nvPr/>
        </p:nvGrpSpPr>
        <p:grpSpPr>
          <a:xfrm>
            <a:off x="4148327" y="45963"/>
            <a:ext cx="827404" cy="827404"/>
            <a:chOff x="2902488" y="902232"/>
            <a:chExt cx="3339000" cy="3339000"/>
          </a:xfrm>
        </p:grpSpPr>
        <p:sp>
          <p:nvSpPr>
            <p:cNvPr id="737" name="Google Shape;737;p65"/>
            <p:cNvSpPr/>
            <p:nvPr/>
          </p:nvSpPr>
          <p:spPr>
            <a:xfrm rot="-5400000">
              <a:off x="2902488" y="902232"/>
              <a:ext cx="3339000" cy="3339000"/>
            </a:xfrm>
            <a:prstGeom prst="ellipse">
              <a:avLst/>
            </a:prstGeom>
            <a:noFill/>
            <a:ln cap="flat" cmpd="sng" w="19050">
              <a:solidFill>
                <a:srgbClr val="1D7E7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5"/>
            <p:cNvSpPr/>
            <p:nvPr/>
          </p:nvSpPr>
          <p:spPr>
            <a:xfrm>
              <a:off x="3123875" y="1123625"/>
              <a:ext cx="2896500" cy="2896200"/>
            </a:xfrm>
            <a:prstGeom prst="pie">
              <a:avLst>
                <a:gd fmla="val 2689583" name="adj1"/>
                <a:gd fmla="val 13510993" name="adj2"/>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 name="Google Shape;739;p65"/>
          <p:cNvSpPr/>
          <p:nvPr/>
        </p:nvSpPr>
        <p:spPr>
          <a:xfrm>
            <a:off x="4337039" y="234675"/>
            <a:ext cx="450000" cy="450000"/>
          </a:xfrm>
          <a:prstGeom prst="ellipse">
            <a:avLst/>
          </a:prstGeom>
          <a:solidFill>
            <a:srgbClr val="1B786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40" name="Google Shape;740;p65"/>
          <p:cNvSpPr txBox="1"/>
          <p:nvPr/>
        </p:nvSpPr>
        <p:spPr>
          <a:xfrm>
            <a:off x="3520432" y="212529"/>
            <a:ext cx="2083200" cy="523200"/>
          </a:xfrm>
          <a:prstGeom prst="rect">
            <a:avLst/>
          </a:prstGeom>
          <a:noFill/>
          <a:ln>
            <a:noFill/>
          </a:ln>
          <a:effectLst>
            <a:outerShdw blurRad="85725" rotWithShape="0" algn="bl" dir="6360000" dist="57150">
              <a:srgbClr val="000000"/>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rPr>
              <a:t>What is </a:t>
            </a:r>
            <a:endParaRPr b="1" sz="1100">
              <a:solidFill>
                <a:schemeClr val="lt1"/>
              </a:solidFill>
            </a:endParaRPr>
          </a:p>
          <a:p>
            <a:pPr indent="0" lvl="0" marL="0" rtl="0" algn="ctr">
              <a:spcBef>
                <a:spcPts val="0"/>
              </a:spcBef>
              <a:spcAft>
                <a:spcPts val="0"/>
              </a:spcAft>
              <a:buNone/>
            </a:pPr>
            <a:r>
              <a:rPr b="1" lang="en" sz="1100">
                <a:solidFill>
                  <a:schemeClr val="lt1"/>
                </a:solidFill>
              </a:rPr>
              <a:t>Fuzzing?</a:t>
            </a:r>
            <a:endParaRPr b="1" sz="11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66"/>
          <p:cNvPicPr preferRelativeResize="0"/>
          <p:nvPr/>
        </p:nvPicPr>
        <p:blipFill rotWithShape="1">
          <a:blip r:embed="rId3">
            <a:alphaModFix/>
          </a:blip>
          <a:srcRect b="0" l="0" r="68234" t="0"/>
          <a:stretch/>
        </p:blipFill>
        <p:spPr>
          <a:xfrm>
            <a:off x="4183238" y="1028704"/>
            <a:ext cx="777525" cy="827250"/>
          </a:xfrm>
          <a:prstGeom prst="rect">
            <a:avLst/>
          </a:prstGeom>
          <a:noFill/>
          <a:ln>
            <a:noFill/>
          </a:ln>
        </p:spPr>
      </p:pic>
      <p:pic>
        <p:nvPicPr>
          <p:cNvPr id="746" name="Google Shape;746;p66"/>
          <p:cNvPicPr preferRelativeResize="0"/>
          <p:nvPr/>
        </p:nvPicPr>
        <p:blipFill>
          <a:blip r:embed="rId4">
            <a:alphaModFix/>
          </a:blip>
          <a:stretch>
            <a:fillRect/>
          </a:stretch>
        </p:blipFill>
        <p:spPr>
          <a:xfrm>
            <a:off x="3096925" y="3368588"/>
            <a:ext cx="902000" cy="646850"/>
          </a:xfrm>
          <a:prstGeom prst="rect">
            <a:avLst/>
          </a:prstGeom>
          <a:noFill/>
          <a:ln>
            <a:noFill/>
          </a:ln>
        </p:spPr>
      </p:pic>
      <p:pic>
        <p:nvPicPr>
          <p:cNvPr id="747" name="Google Shape;747;p66"/>
          <p:cNvPicPr preferRelativeResize="0"/>
          <p:nvPr/>
        </p:nvPicPr>
        <p:blipFill>
          <a:blip r:embed="rId5">
            <a:alphaModFix/>
          </a:blip>
          <a:stretch>
            <a:fillRect/>
          </a:stretch>
        </p:blipFill>
        <p:spPr>
          <a:xfrm>
            <a:off x="2075350" y="1028700"/>
            <a:ext cx="902000" cy="902000"/>
          </a:xfrm>
          <a:prstGeom prst="rect">
            <a:avLst/>
          </a:prstGeom>
          <a:noFill/>
          <a:ln>
            <a:noFill/>
          </a:ln>
        </p:spPr>
      </p:pic>
      <p:pic>
        <p:nvPicPr>
          <p:cNvPr id="748" name="Google Shape;748;p66"/>
          <p:cNvPicPr preferRelativeResize="0"/>
          <p:nvPr/>
        </p:nvPicPr>
        <p:blipFill>
          <a:blip r:embed="rId6">
            <a:alphaModFix/>
          </a:blip>
          <a:stretch>
            <a:fillRect/>
          </a:stretch>
        </p:blipFill>
        <p:spPr>
          <a:xfrm>
            <a:off x="5242838" y="3303238"/>
            <a:ext cx="777525" cy="777525"/>
          </a:xfrm>
          <a:prstGeom prst="rect">
            <a:avLst/>
          </a:prstGeom>
          <a:noFill/>
          <a:ln>
            <a:noFill/>
          </a:ln>
        </p:spPr>
      </p:pic>
      <p:sp>
        <p:nvSpPr>
          <p:cNvPr id="749" name="Google Shape;749;p66"/>
          <p:cNvSpPr/>
          <p:nvPr/>
        </p:nvSpPr>
        <p:spPr>
          <a:xfrm flipH="1" rot="984884">
            <a:off x="6580090"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6"/>
          <p:cNvSpPr/>
          <p:nvPr/>
        </p:nvSpPr>
        <p:spPr>
          <a:xfrm rot="-984884">
            <a:off x="5557569"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6"/>
          <p:cNvSpPr/>
          <p:nvPr/>
        </p:nvSpPr>
        <p:spPr>
          <a:xfrm flipH="1" rot="984884">
            <a:off x="4522797"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6"/>
          <p:cNvSpPr/>
          <p:nvPr/>
        </p:nvSpPr>
        <p:spPr>
          <a:xfrm rot="-984884">
            <a:off x="3500275"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6"/>
          <p:cNvSpPr/>
          <p:nvPr/>
        </p:nvSpPr>
        <p:spPr>
          <a:xfrm flipH="1" rot="984884">
            <a:off x="2469620"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6"/>
          <p:cNvSpPr txBox="1"/>
          <p:nvPr/>
        </p:nvSpPr>
        <p:spPr>
          <a:xfrm>
            <a:off x="2463725" y="2781876"/>
            <a:ext cx="2073600" cy="276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b="1" lang="en" sz="1000">
                <a:solidFill>
                  <a:schemeClr val="dk1"/>
                </a:solidFill>
                <a:latin typeface="Roboto"/>
                <a:ea typeface="Roboto"/>
                <a:cs typeface="Roboto"/>
                <a:sym typeface="Roboto"/>
              </a:rPr>
              <a:t>Package a target using Docker</a:t>
            </a:r>
            <a:endParaRPr b="1" sz="10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b="1" sz="1000">
              <a:solidFill>
                <a:schemeClr val="dk1"/>
              </a:solidFill>
              <a:latin typeface="Roboto"/>
              <a:ea typeface="Roboto"/>
              <a:cs typeface="Roboto"/>
              <a:sym typeface="Roboto"/>
            </a:endParaRPr>
          </a:p>
        </p:txBody>
      </p:sp>
      <p:sp>
        <p:nvSpPr>
          <p:cNvPr id="755" name="Google Shape;755;p66"/>
          <p:cNvSpPr/>
          <p:nvPr/>
        </p:nvSpPr>
        <p:spPr>
          <a:xfrm rot="-1789476">
            <a:off x="3467692" y="2646587"/>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6"/>
          <p:cNvSpPr/>
          <p:nvPr/>
        </p:nvSpPr>
        <p:spPr>
          <a:xfrm>
            <a:off x="3505703" y="3079879"/>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6"/>
          <p:cNvSpPr/>
          <p:nvPr/>
        </p:nvSpPr>
        <p:spPr>
          <a:xfrm rot="-984884">
            <a:off x="1447098"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6"/>
          <p:cNvSpPr/>
          <p:nvPr/>
        </p:nvSpPr>
        <p:spPr>
          <a:xfrm rot="-1789476">
            <a:off x="5520870" y="2646587"/>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6"/>
          <p:cNvSpPr txBox="1"/>
          <p:nvPr/>
        </p:nvSpPr>
        <p:spPr>
          <a:xfrm>
            <a:off x="4668600" y="2811100"/>
            <a:ext cx="19260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Automate with Github Actions</a:t>
            </a:r>
            <a:endParaRPr b="1" sz="1000">
              <a:solidFill>
                <a:schemeClr val="dk1"/>
              </a:solidFill>
              <a:latin typeface="Roboto"/>
              <a:ea typeface="Roboto"/>
              <a:cs typeface="Roboto"/>
              <a:sym typeface="Roboto"/>
            </a:endParaRPr>
          </a:p>
        </p:txBody>
      </p:sp>
      <p:sp>
        <p:nvSpPr>
          <p:cNvPr id="760" name="Google Shape;760;p66"/>
          <p:cNvSpPr/>
          <p:nvPr/>
        </p:nvSpPr>
        <p:spPr>
          <a:xfrm>
            <a:off x="5556103" y="3079879"/>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6"/>
          <p:cNvSpPr/>
          <p:nvPr/>
        </p:nvSpPr>
        <p:spPr>
          <a:xfrm rot="-1789476">
            <a:off x="6536164"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6"/>
          <p:cNvSpPr txBox="1"/>
          <p:nvPr/>
        </p:nvSpPr>
        <p:spPr>
          <a:xfrm>
            <a:off x="5913075" y="2060800"/>
            <a:ext cx="17145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Roboto"/>
                <a:ea typeface="Roboto"/>
                <a:cs typeface="Roboto"/>
                <a:sym typeface="Roboto"/>
              </a:rPr>
              <a:t>Set up regression testing</a:t>
            </a:r>
            <a:endParaRPr sz="1000">
              <a:solidFill>
                <a:schemeClr val="dk1"/>
              </a:solidFill>
              <a:latin typeface="Roboto"/>
              <a:ea typeface="Roboto"/>
              <a:cs typeface="Roboto"/>
              <a:sym typeface="Roboto"/>
            </a:endParaRPr>
          </a:p>
        </p:txBody>
      </p:sp>
      <p:sp>
        <p:nvSpPr>
          <p:cNvPr id="763" name="Google Shape;763;p66"/>
          <p:cNvSpPr/>
          <p:nvPr/>
        </p:nvSpPr>
        <p:spPr>
          <a:xfrm rot="10800000">
            <a:off x="6571085"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6"/>
          <p:cNvSpPr/>
          <p:nvPr/>
        </p:nvSpPr>
        <p:spPr>
          <a:xfrm rot="-1789476">
            <a:off x="4478870"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6"/>
          <p:cNvSpPr txBox="1"/>
          <p:nvPr/>
        </p:nvSpPr>
        <p:spPr>
          <a:xfrm>
            <a:off x="3657350" y="2060800"/>
            <a:ext cx="19887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Fuzzing a target with Mayhem</a:t>
            </a:r>
            <a:endParaRPr b="1" sz="1000">
              <a:solidFill>
                <a:schemeClr val="dk1"/>
              </a:solidFill>
              <a:latin typeface="Roboto"/>
              <a:ea typeface="Roboto"/>
              <a:cs typeface="Roboto"/>
              <a:sym typeface="Roboto"/>
            </a:endParaRPr>
          </a:p>
        </p:txBody>
      </p:sp>
      <p:sp>
        <p:nvSpPr>
          <p:cNvPr id="766" name="Google Shape;766;p66"/>
          <p:cNvSpPr/>
          <p:nvPr/>
        </p:nvSpPr>
        <p:spPr>
          <a:xfrm rot="10800000">
            <a:off x="4514078"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6"/>
          <p:cNvSpPr txBox="1"/>
          <p:nvPr/>
        </p:nvSpPr>
        <p:spPr>
          <a:xfrm>
            <a:off x="1395350" y="2060800"/>
            <a:ext cx="22620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Create a Fuzz Target with libFuzzer</a:t>
            </a:r>
            <a:endParaRPr sz="10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sz="600">
              <a:solidFill>
                <a:schemeClr val="dk1"/>
              </a:solidFill>
              <a:latin typeface="Roboto"/>
              <a:ea typeface="Roboto"/>
              <a:cs typeface="Roboto"/>
              <a:sym typeface="Roboto"/>
            </a:endParaRPr>
          </a:p>
        </p:txBody>
      </p:sp>
      <p:sp>
        <p:nvSpPr>
          <p:cNvPr id="768" name="Google Shape;768;p66"/>
          <p:cNvSpPr/>
          <p:nvPr/>
        </p:nvSpPr>
        <p:spPr>
          <a:xfrm rot="10800000">
            <a:off x="2463728"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6"/>
          <p:cNvSpPr/>
          <p:nvPr/>
        </p:nvSpPr>
        <p:spPr>
          <a:xfrm rot="-1789476">
            <a:off x="2425693"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0" name="Google Shape;770;p66"/>
          <p:cNvPicPr preferRelativeResize="0"/>
          <p:nvPr/>
        </p:nvPicPr>
        <p:blipFill>
          <a:blip r:embed="rId7">
            <a:alphaModFix/>
          </a:blip>
          <a:stretch>
            <a:fillRect/>
          </a:stretch>
        </p:blipFill>
        <p:spPr>
          <a:xfrm>
            <a:off x="6156934" y="1028700"/>
            <a:ext cx="902000" cy="902000"/>
          </a:xfrm>
          <a:prstGeom prst="rect">
            <a:avLst/>
          </a:prstGeom>
          <a:noFill/>
          <a:ln>
            <a:noFill/>
          </a:ln>
        </p:spPr>
      </p:pic>
      <p:sp>
        <p:nvSpPr>
          <p:cNvPr id="771" name="Google Shape;771;p66"/>
          <p:cNvSpPr txBox="1"/>
          <p:nvPr>
            <p:ph type="title"/>
          </p:nvPr>
        </p:nvSpPr>
        <p:spPr>
          <a:xfrm>
            <a:off x="457200" y="228600"/>
            <a:ext cx="82296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Modern CI/CD Pipeline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7"/>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Mayhem Target Requirements</a:t>
            </a:r>
            <a:endParaRPr/>
          </a:p>
        </p:txBody>
      </p:sp>
      <p:sp>
        <p:nvSpPr>
          <p:cNvPr id="777" name="Google Shape;777;p67"/>
          <p:cNvSpPr txBox="1"/>
          <p:nvPr>
            <p:ph idx="1" type="body"/>
          </p:nvPr>
        </p:nvSpPr>
        <p:spPr>
          <a:xfrm>
            <a:off x="457200" y="1248850"/>
            <a:ext cx="8223900" cy="3437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
              <a:t>Mayhem performs Dynamic Analysis</a:t>
            </a:r>
            <a:endParaRPr/>
          </a:p>
          <a:p>
            <a:pPr indent="-317500" lvl="1" marL="914400" rtl="0" algn="l">
              <a:spcBef>
                <a:spcPts val="0"/>
              </a:spcBef>
              <a:spcAft>
                <a:spcPts val="0"/>
              </a:spcAft>
              <a:buSzPts val="1400"/>
              <a:buChar char="●"/>
            </a:pPr>
            <a:r>
              <a:rPr lang="en"/>
              <a:t>Runs a target, monitor its behavior. Requires dependencies to be present at runtime.</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Mayhem is fuzzing, what happens when an input does something destructive?</a:t>
            </a:r>
            <a:endParaRPr/>
          </a:p>
          <a:p>
            <a:pPr indent="-317500" lvl="1" marL="914400" rtl="0" algn="l">
              <a:spcBef>
                <a:spcPts val="0"/>
              </a:spcBef>
              <a:spcAft>
                <a:spcPts val="0"/>
              </a:spcAft>
              <a:buSzPts val="1400"/>
              <a:buChar char="●"/>
            </a:pPr>
            <a:r>
              <a:rPr lang="en"/>
              <a:t>Isolation Needed</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Targets need to run the same way over and over.</a:t>
            </a:r>
            <a:endParaRPr/>
          </a:p>
          <a:p>
            <a:pPr indent="0" lvl="0" marL="457200" rtl="0" algn="l">
              <a:spcBef>
                <a:spcPts val="1000"/>
              </a:spcBef>
              <a:spcAft>
                <a:spcPts val="0"/>
              </a:spcAft>
              <a:buNone/>
            </a:pPr>
            <a:r>
              <a:t/>
            </a:r>
            <a:endParaRPr/>
          </a:p>
          <a:p>
            <a:pPr indent="-330200" lvl="0" marL="457200" rtl="0" algn="l">
              <a:spcBef>
                <a:spcPts val="1000"/>
              </a:spcBef>
              <a:spcAft>
                <a:spcPts val="0"/>
              </a:spcAft>
              <a:buSzPts val="1600"/>
              <a:buChar char="●"/>
            </a:pPr>
            <a:r>
              <a:rPr lang="en"/>
              <a:t>Successful fuzzing depends on throughput (i.e., how fast can I run the target?)</a:t>
            </a:r>
            <a:endParaRPr/>
          </a:p>
          <a:p>
            <a:pPr indent="0" lvl="0" marL="0" rtl="0" algn="l">
              <a:spcBef>
                <a:spcPts val="1000"/>
              </a:spcBef>
              <a:spcAft>
                <a:spcPts val="10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1" name="Shape 781"/>
        <p:cNvGrpSpPr/>
        <p:nvPr/>
      </p:nvGrpSpPr>
      <p:grpSpPr>
        <a:xfrm>
          <a:off x="0" y="0"/>
          <a:ext cx="0" cy="0"/>
          <a:chOff x="0" y="0"/>
          <a:chExt cx="0" cy="0"/>
        </a:xfrm>
      </p:grpSpPr>
      <p:sp>
        <p:nvSpPr>
          <p:cNvPr id="782" name="Google Shape;782;p68"/>
          <p:cNvSpPr txBox="1"/>
          <p:nvPr>
            <p:ph type="title"/>
          </p:nvPr>
        </p:nvSpPr>
        <p:spPr>
          <a:xfrm>
            <a:off x="457200" y="189550"/>
            <a:ext cx="5697300" cy="5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 vs. Container vs. VMs</a:t>
            </a:r>
            <a:endParaRPr/>
          </a:p>
        </p:txBody>
      </p:sp>
      <p:sp>
        <p:nvSpPr>
          <p:cNvPr id="783" name="Google Shape;783;p68"/>
          <p:cNvSpPr/>
          <p:nvPr/>
        </p:nvSpPr>
        <p:spPr>
          <a:xfrm>
            <a:off x="457200" y="3361050"/>
            <a:ext cx="2148000" cy="468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FFFFFF"/>
                </a:solidFill>
                <a:latin typeface="Roboto"/>
                <a:ea typeface="Roboto"/>
                <a:cs typeface="Roboto"/>
                <a:sym typeface="Roboto"/>
              </a:rPr>
              <a:t>Hardware</a:t>
            </a:r>
            <a:endParaRPr b="1">
              <a:solidFill>
                <a:srgbClr val="FFFFFF"/>
              </a:solidFill>
              <a:latin typeface="Roboto"/>
              <a:ea typeface="Roboto"/>
              <a:cs typeface="Roboto"/>
              <a:sym typeface="Roboto"/>
            </a:endParaRPr>
          </a:p>
        </p:txBody>
      </p:sp>
      <p:sp>
        <p:nvSpPr>
          <p:cNvPr id="784" name="Google Shape;784;p68"/>
          <p:cNvSpPr/>
          <p:nvPr/>
        </p:nvSpPr>
        <p:spPr>
          <a:xfrm>
            <a:off x="457200" y="2836125"/>
            <a:ext cx="2148000" cy="4689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Operating System</a:t>
            </a:r>
            <a:endParaRPr b="1">
              <a:latin typeface="Roboto"/>
              <a:ea typeface="Roboto"/>
              <a:cs typeface="Roboto"/>
              <a:sym typeface="Roboto"/>
            </a:endParaRPr>
          </a:p>
        </p:txBody>
      </p:sp>
      <p:sp>
        <p:nvSpPr>
          <p:cNvPr id="785" name="Google Shape;785;p68"/>
          <p:cNvSpPr/>
          <p:nvPr/>
        </p:nvSpPr>
        <p:spPr>
          <a:xfrm>
            <a:off x="457200" y="2311200"/>
            <a:ext cx="670800" cy="468900"/>
          </a:xfrm>
          <a:prstGeom prst="rect">
            <a:avLst/>
          </a:prstGeom>
          <a:solidFill>
            <a:srgbClr val="F26A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App 1</a:t>
            </a:r>
            <a:endParaRPr b="1">
              <a:latin typeface="Roboto"/>
              <a:ea typeface="Roboto"/>
              <a:cs typeface="Roboto"/>
              <a:sym typeface="Roboto"/>
            </a:endParaRPr>
          </a:p>
        </p:txBody>
      </p:sp>
      <p:sp>
        <p:nvSpPr>
          <p:cNvPr id="786" name="Google Shape;786;p68"/>
          <p:cNvSpPr/>
          <p:nvPr/>
        </p:nvSpPr>
        <p:spPr>
          <a:xfrm>
            <a:off x="1195750" y="2311200"/>
            <a:ext cx="670800" cy="468900"/>
          </a:xfrm>
          <a:prstGeom prst="rect">
            <a:avLst/>
          </a:prstGeom>
          <a:solidFill>
            <a:srgbClr val="F26A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App 2</a:t>
            </a:r>
            <a:endParaRPr b="1">
              <a:latin typeface="Roboto"/>
              <a:ea typeface="Roboto"/>
              <a:cs typeface="Roboto"/>
              <a:sym typeface="Roboto"/>
            </a:endParaRPr>
          </a:p>
        </p:txBody>
      </p:sp>
      <p:sp>
        <p:nvSpPr>
          <p:cNvPr id="787" name="Google Shape;787;p68"/>
          <p:cNvSpPr/>
          <p:nvPr/>
        </p:nvSpPr>
        <p:spPr>
          <a:xfrm>
            <a:off x="1934300" y="2311200"/>
            <a:ext cx="670800" cy="468900"/>
          </a:xfrm>
          <a:prstGeom prst="rect">
            <a:avLst/>
          </a:prstGeom>
          <a:solidFill>
            <a:srgbClr val="F26A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App N</a:t>
            </a:r>
            <a:endParaRPr b="1">
              <a:latin typeface="Roboto"/>
              <a:ea typeface="Roboto"/>
              <a:cs typeface="Roboto"/>
              <a:sym typeface="Roboto"/>
            </a:endParaRPr>
          </a:p>
        </p:txBody>
      </p:sp>
      <p:sp>
        <p:nvSpPr>
          <p:cNvPr id="788" name="Google Shape;788;p68"/>
          <p:cNvSpPr txBox="1"/>
          <p:nvPr/>
        </p:nvSpPr>
        <p:spPr>
          <a:xfrm>
            <a:off x="730000" y="3948288"/>
            <a:ext cx="160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Process Isolation</a:t>
            </a:r>
            <a:endParaRPr/>
          </a:p>
        </p:txBody>
      </p:sp>
      <p:sp>
        <p:nvSpPr>
          <p:cNvPr id="789" name="Google Shape;789;p68"/>
          <p:cNvSpPr/>
          <p:nvPr/>
        </p:nvSpPr>
        <p:spPr>
          <a:xfrm>
            <a:off x="6538800" y="3361050"/>
            <a:ext cx="2148000" cy="468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FFFFFF"/>
                </a:solidFill>
                <a:latin typeface="Roboto"/>
                <a:ea typeface="Roboto"/>
                <a:cs typeface="Roboto"/>
                <a:sym typeface="Roboto"/>
              </a:rPr>
              <a:t>Hardware</a:t>
            </a:r>
            <a:endParaRPr b="1">
              <a:solidFill>
                <a:srgbClr val="FFFFFF"/>
              </a:solidFill>
              <a:latin typeface="Roboto"/>
              <a:ea typeface="Roboto"/>
              <a:cs typeface="Roboto"/>
              <a:sym typeface="Roboto"/>
            </a:endParaRPr>
          </a:p>
        </p:txBody>
      </p:sp>
      <p:sp>
        <p:nvSpPr>
          <p:cNvPr id="790" name="Google Shape;790;p68"/>
          <p:cNvSpPr/>
          <p:nvPr/>
        </p:nvSpPr>
        <p:spPr>
          <a:xfrm>
            <a:off x="6538800" y="2836125"/>
            <a:ext cx="2148000" cy="4689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Operating System\VM Manager</a:t>
            </a:r>
            <a:endParaRPr b="1">
              <a:latin typeface="Roboto"/>
              <a:ea typeface="Roboto"/>
              <a:cs typeface="Roboto"/>
              <a:sym typeface="Roboto"/>
            </a:endParaRPr>
          </a:p>
        </p:txBody>
      </p:sp>
      <p:sp>
        <p:nvSpPr>
          <p:cNvPr id="791" name="Google Shape;791;p68"/>
          <p:cNvSpPr/>
          <p:nvPr/>
        </p:nvSpPr>
        <p:spPr>
          <a:xfrm>
            <a:off x="6538850" y="914400"/>
            <a:ext cx="670800" cy="468900"/>
          </a:xfrm>
          <a:prstGeom prst="rect">
            <a:avLst/>
          </a:prstGeom>
          <a:solidFill>
            <a:srgbClr val="F26A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App 1</a:t>
            </a:r>
            <a:endParaRPr b="1">
              <a:latin typeface="Roboto"/>
              <a:ea typeface="Roboto"/>
              <a:cs typeface="Roboto"/>
              <a:sym typeface="Roboto"/>
            </a:endParaRPr>
          </a:p>
        </p:txBody>
      </p:sp>
      <p:sp>
        <p:nvSpPr>
          <p:cNvPr id="792" name="Google Shape;792;p68"/>
          <p:cNvSpPr/>
          <p:nvPr/>
        </p:nvSpPr>
        <p:spPr>
          <a:xfrm>
            <a:off x="7277400" y="914400"/>
            <a:ext cx="670800" cy="468900"/>
          </a:xfrm>
          <a:prstGeom prst="rect">
            <a:avLst/>
          </a:prstGeom>
          <a:solidFill>
            <a:srgbClr val="F26A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App 2</a:t>
            </a:r>
            <a:endParaRPr b="1">
              <a:latin typeface="Roboto"/>
              <a:ea typeface="Roboto"/>
              <a:cs typeface="Roboto"/>
              <a:sym typeface="Roboto"/>
            </a:endParaRPr>
          </a:p>
        </p:txBody>
      </p:sp>
      <p:sp>
        <p:nvSpPr>
          <p:cNvPr id="793" name="Google Shape;793;p68"/>
          <p:cNvSpPr/>
          <p:nvPr/>
        </p:nvSpPr>
        <p:spPr>
          <a:xfrm>
            <a:off x="8015950" y="914400"/>
            <a:ext cx="670800" cy="468900"/>
          </a:xfrm>
          <a:prstGeom prst="rect">
            <a:avLst/>
          </a:prstGeom>
          <a:solidFill>
            <a:srgbClr val="F26A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App N</a:t>
            </a:r>
            <a:endParaRPr b="1">
              <a:latin typeface="Roboto"/>
              <a:ea typeface="Roboto"/>
              <a:cs typeface="Roboto"/>
              <a:sym typeface="Roboto"/>
            </a:endParaRPr>
          </a:p>
        </p:txBody>
      </p:sp>
      <p:sp>
        <p:nvSpPr>
          <p:cNvPr id="794" name="Google Shape;794;p68"/>
          <p:cNvSpPr txBox="1"/>
          <p:nvPr/>
        </p:nvSpPr>
        <p:spPr>
          <a:xfrm>
            <a:off x="6811650" y="3885963"/>
            <a:ext cx="160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VM Isolation</a:t>
            </a:r>
            <a:endParaRPr/>
          </a:p>
        </p:txBody>
      </p:sp>
      <p:sp>
        <p:nvSpPr>
          <p:cNvPr id="795" name="Google Shape;795;p68"/>
          <p:cNvSpPr/>
          <p:nvPr/>
        </p:nvSpPr>
        <p:spPr>
          <a:xfrm>
            <a:off x="6538850" y="1444575"/>
            <a:ext cx="670800" cy="800100"/>
          </a:xfrm>
          <a:prstGeom prst="rect">
            <a:avLst/>
          </a:prstGeom>
          <a:solidFill>
            <a:srgbClr val="4126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FFFFFF"/>
                </a:solidFill>
                <a:latin typeface="Roboto"/>
                <a:ea typeface="Roboto"/>
                <a:cs typeface="Roboto"/>
                <a:sym typeface="Roboto"/>
              </a:rPr>
              <a:t>Guest OS 1</a:t>
            </a:r>
            <a:endParaRPr b="1">
              <a:solidFill>
                <a:srgbClr val="FFFFFF"/>
              </a:solidFill>
              <a:latin typeface="Roboto"/>
              <a:ea typeface="Roboto"/>
              <a:cs typeface="Roboto"/>
              <a:sym typeface="Roboto"/>
            </a:endParaRPr>
          </a:p>
        </p:txBody>
      </p:sp>
      <p:sp>
        <p:nvSpPr>
          <p:cNvPr id="796" name="Google Shape;796;p68"/>
          <p:cNvSpPr/>
          <p:nvPr/>
        </p:nvSpPr>
        <p:spPr>
          <a:xfrm>
            <a:off x="7277400" y="1444575"/>
            <a:ext cx="670800" cy="800100"/>
          </a:xfrm>
          <a:prstGeom prst="rect">
            <a:avLst/>
          </a:prstGeom>
          <a:solidFill>
            <a:srgbClr val="4126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FFFFFF"/>
                </a:solidFill>
                <a:latin typeface="Roboto"/>
                <a:ea typeface="Roboto"/>
                <a:cs typeface="Roboto"/>
                <a:sym typeface="Roboto"/>
              </a:rPr>
              <a:t>Guest OS 2</a:t>
            </a:r>
            <a:endParaRPr b="1">
              <a:solidFill>
                <a:srgbClr val="FFFFFF"/>
              </a:solidFill>
              <a:latin typeface="Roboto"/>
              <a:ea typeface="Roboto"/>
              <a:cs typeface="Roboto"/>
              <a:sym typeface="Roboto"/>
            </a:endParaRPr>
          </a:p>
        </p:txBody>
      </p:sp>
      <p:sp>
        <p:nvSpPr>
          <p:cNvPr id="797" name="Google Shape;797;p68"/>
          <p:cNvSpPr/>
          <p:nvPr/>
        </p:nvSpPr>
        <p:spPr>
          <a:xfrm>
            <a:off x="8015950" y="1444575"/>
            <a:ext cx="670800" cy="800100"/>
          </a:xfrm>
          <a:prstGeom prst="rect">
            <a:avLst/>
          </a:prstGeom>
          <a:solidFill>
            <a:srgbClr val="4126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FFFFFF"/>
                </a:solidFill>
                <a:latin typeface="Roboto"/>
                <a:ea typeface="Roboto"/>
                <a:cs typeface="Roboto"/>
                <a:sym typeface="Roboto"/>
              </a:rPr>
              <a:t>Guest OS N</a:t>
            </a:r>
            <a:endParaRPr b="1">
              <a:solidFill>
                <a:srgbClr val="FFFFFF"/>
              </a:solidFill>
              <a:latin typeface="Roboto"/>
              <a:ea typeface="Roboto"/>
              <a:cs typeface="Roboto"/>
              <a:sym typeface="Roboto"/>
            </a:endParaRPr>
          </a:p>
        </p:txBody>
      </p:sp>
      <p:sp>
        <p:nvSpPr>
          <p:cNvPr id="798" name="Google Shape;798;p68"/>
          <p:cNvSpPr/>
          <p:nvPr/>
        </p:nvSpPr>
        <p:spPr>
          <a:xfrm>
            <a:off x="6538850" y="2305950"/>
            <a:ext cx="670800" cy="468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latin typeface="Roboto"/>
                <a:ea typeface="Roboto"/>
                <a:cs typeface="Roboto"/>
                <a:sym typeface="Roboto"/>
              </a:rPr>
              <a:t>Virtual HW 1</a:t>
            </a:r>
            <a:endParaRPr b="1" sz="500">
              <a:latin typeface="Roboto"/>
              <a:ea typeface="Roboto"/>
              <a:cs typeface="Roboto"/>
              <a:sym typeface="Roboto"/>
            </a:endParaRPr>
          </a:p>
        </p:txBody>
      </p:sp>
      <p:sp>
        <p:nvSpPr>
          <p:cNvPr id="799" name="Google Shape;799;p68"/>
          <p:cNvSpPr/>
          <p:nvPr/>
        </p:nvSpPr>
        <p:spPr>
          <a:xfrm>
            <a:off x="7277400" y="2305950"/>
            <a:ext cx="670800" cy="468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latin typeface="Roboto"/>
                <a:ea typeface="Roboto"/>
                <a:cs typeface="Roboto"/>
                <a:sym typeface="Roboto"/>
              </a:rPr>
              <a:t>Virtual HW 2</a:t>
            </a:r>
            <a:endParaRPr b="1" sz="1200">
              <a:latin typeface="Roboto"/>
              <a:ea typeface="Roboto"/>
              <a:cs typeface="Roboto"/>
              <a:sym typeface="Roboto"/>
            </a:endParaRPr>
          </a:p>
        </p:txBody>
      </p:sp>
      <p:sp>
        <p:nvSpPr>
          <p:cNvPr id="800" name="Google Shape;800;p68"/>
          <p:cNvSpPr/>
          <p:nvPr/>
        </p:nvSpPr>
        <p:spPr>
          <a:xfrm>
            <a:off x="8015950" y="2305950"/>
            <a:ext cx="670800" cy="468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latin typeface="Roboto"/>
                <a:ea typeface="Roboto"/>
                <a:cs typeface="Roboto"/>
                <a:sym typeface="Roboto"/>
              </a:rPr>
              <a:t>Virtual HW N</a:t>
            </a:r>
            <a:endParaRPr b="1" sz="1200">
              <a:latin typeface="Roboto"/>
              <a:ea typeface="Roboto"/>
              <a:cs typeface="Roboto"/>
              <a:sym typeface="Roboto"/>
            </a:endParaRPr>
          </a:p>
        </p:txBody>
      </p:sp>
      <p:sp>
        <p:nvSpPr>
          <p:cNvPr id="801" name="Google Shape;801;p68"/>
          <p:cNvSpPr/>
          <p:nvPr/>
        </p:nvSpPr>
        <p:spPr>
          <a:xfrm>
            <a:off x="3498000" y="3361050"/>
            <a:ext cx="2148000" cy="468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FFFFFF"/>
                </a:solidFill>
                <a:latin typeface="Roboto"/>
                <a:ea typeface="Roboto"/>
                <a:cs typeface="Roboto"/>
                <a:sym typeface="Roboto"/>
              </a:rPr>
              <a:t>Hardware</a:t>
            </a:r>
            <a:endParaRPr b="1">
              <a:solidFill>
                <a:srgbClr val="FFFFFF"/>
              </a:solidFill>
              <a:latin typeface="Roboto"/>
              <a:ea typeface="Roboto"/>
              <a:cs typeface="Roboto"/>
              <a:sym typeface="Roboto"/>
            </a:endParaRPr>
          </a:p>
        </p:txBody>
      </p:sp>
      <p:sp>
        <p:nvSpPr>
          <p:cNvPr id="802" name="Google Shape;802;p68"/>
          <p:cNvSpPr/>
          <p:nvPr/>
        </p:nvSpPr>
        <p:spPr>
          <a:xfrm>
            <a:off x="3498000" y="2836125"/>
            <a:ext cx="2148000" cy="4689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Operating System</a:t>
            </a:r>
            <a:endParaRPr b="1">
              <a:latin typeface="Roboto"/>
              <a:ea typeface="Roboto"/>
              <a:cs typeface="Roboto"/>
              <a:sym typeface="Roboto"/>
            </a:endParaRPr>
          </a:p>
        </p:txBody>
      </p:sp>
      <p:sp>
        <p:nvSpPr>
          <p:cNvPr id="803" name="Google Shape;803;p68"/>
          <p:cNvSpPr/>
          <p:nvPr/>
        </p:nvSpPr>
        <p:spPr>
          <a:xfrm>
            <a:off x="3498025" y="1755113"/>
            <a:ext cx="670800" cy="468900"/>
          </a:xfrm>
          <a:prstGeom prst="rect">
            <a:avLst/>
          </a:prstGeom>
          <a:solidFill>
            <a:srgbClr val="F26A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App 1</a:t>
            </a:r>
            <a:endParaRPr b="1">
              <a:latin typeface="Roboto"/>
              <a:ea typeface="Roboto"/>
              <a:cs typeface="Roboto"/>
              <a:sym typeface="Roboto"/>
            </a:endParaRPr>
          </a:p>
        </p:txBody>
      </p:sp>
      <p:sp>
        <p:nvSpPr>
          <p:cNvPr id="804" name="Google Shape;804;p68"/>
          <p:cNvSpPr/>
          <p:nvPr/>
        </p:nvSpPr>
        <p:spPr>
          <a:xfrm>
            <a:off x="4236575" y="1755113"/>
            <a:ext cx="670800" cy="468900"/>
          </a:xfrm>
          <a:prstGeom prst="rect">
            <a:avLst/>
          </a:prstGeom>
          <a:solidFill>
            <a:srgbClr val="F26A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App 2</a:t>
            </a:r>
            <a:endParaRPr b="1">
              <a:latin typeface="Roboto"/>
              <a:ea typeface="Roboto"/>
              <a:cs typeface="Roboto"/>
              <a:sym typeface="Roboto"/>
            </a:endParaRPr>
          </a:p>
        </p:txBody>
      </p:sp>
      <p:sp>
        <p:nvSpPr>
          <p:cNvPr id="805" name="Google Shape;805;p68"/>
          <p:cNvSpPr/>
          <p:nvPr/>
        </p:nvSpPr>
        <p:spPr>
          <a:xfrm>
            <a:off x="4975125" y="1755113"/>
            <a:ext cx="670800" cy="468900"/>
          </a:xfrm>
          <a:prstGeom prst="rect">
            <a:avLst/>
          </a:prstGeom>
          <a:solidFill>
            <a:srgbClr val="F26A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App N</a:t>
            </a:r>
            <a:endParaRPr b="1">
              <a:latin typeface="Roboto"/>
              <a:ea typeface="Roboto"/>
              <a:cs typeface="Roboto"/>
              <a:sym typeface="Roboto"/>
            </a:endParaRPr>
          </a:p>
        </p:txBody>
      </p:sp>
      <p:sp>
        <p:nvSpPr>
          <p:cNvPr id="806" name="Google Shape;806;p68"/>
          <p:cNvSpPr txBox="1"/>
          <p:nvPr/>
        </p:nvSpPr>
        <p:spPr>
          <a:xfrm>
            <a:off x="3498025" y="3948300"/>
            <a:ext cx="214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Container</a:t>
            </a:r>
            <a:r>
              <a:rPr lang="en"/>
              <a:t> Isolation</a:t>
            </a:r>
            <a:endParaRPr/>
          </a:p>
        </p:txBody>
      </p:sp>
      <p:sp>
        <p:nvSpPr>
          <p:cNvPr id="807" name="Google Shape;807;p68"/>
          <p:cNvSpPr/>
          <p:nvPr/>
        </p:nvSpPr>
        <p:spPr>
          <a:xfrm>
            <a:off x="3497975" y="2311188"/>
            <a:ext cx="2148000" cy="468900"/>
          </a:xfrm>
          <a:prstGeom prst="rect">
            <a:avLst/>
          </a:prstGeom>
          <a:solidFill>
            <a:srgbClr val="DCFF1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Container Runtime</a:t>
            </a:r>
            <a:endParaRPr b="1">
              <a:latin typeface="Roboto"/>
              <a:ea typeface="Roboto"/>
              <a:cs typeface="Roboto"/>
              <a:sym typeface="Roboto"/>
            </a:endParaRPr>
          </a:p>
        </p:txBody>
      </p:sp>
      <p:sp>
        <p:nvSpPr>
          <p:cNvPr id="808" name="Google Shape;808;p68"/>
          <p:cNvSpPr txBox="1"/>
          <p:nvPr/>
        </p:nvSpPr>
        <p:spPr>
          <a:xfrm>
            <a:off x="439500" y="1521363"/>
            <a:ext cx="2183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Isolates Address Space</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en" sz="1000"/>
              <a:t>Shared File System, Network, Hardware Resources</a:t>
            </a:r>
            <a:endParaRPr sz="1000"/>
          </a:p>
        </p:txBody>
      </p:sp>
      <p:sp>
        <p:nvSpPr>
          <p:cNvPr id="809" name="Google Shape;809;p68"/>
          <p:cNvSpPr txBox="1"/>
          <p:nvPr/>
        </p:nvSpPr>
        <p:spPr>
          <a:xfrm>
            <a:off x="3478525" y="713650"/>
            <a:ext cx="22047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Isolates Address Space, Visible Processes</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en" sz="1000"/>
              <a:t>Isolates File System and Networks</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en" sz="1000"/>
              <a:t>Shared Hardware Resources</a:t>
            </a:r>
            <a:endParaRPr sz="1000"/>
          </a:p>
          <a:p>
            <a:pPr indent="0" lvl="0" marL="0" rtl="0" algn="ctr">
              <a:spcBef>
                <a:spcPts val="0"/>
              </a:spcBef>
              <a:spcAft>
                <a:spcPts val="0"/>
              </a:spcAft>
              <a:buNone/>
            </a:pPr>
            <a:r>
              <a:t/>
            </a:r>
            <a:endParaRPr sz="1000"/>
          </a:p>
        </p:txBody>
      </p:sp>
      <p:sp>
        <p:nvSpPr>
          <p:cNvPr id="810" name="Google Shape;810;p68"/>
          <p:cNvSpPr txBox="1"/>
          <p:nvPr/>
        </p:nvSpPr>
        <p:spPr>
          <a:xfrm>
            <a:off x="6510450" y="514425"/>
            <a:ext cx="2204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Everything isolated.</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69"/>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Docker? Why do we need it?</a:t>
            </a:r>
            <a:endParaRPr/>
          </a:p>
        </p:txBody>
      </p:sp>
      <p:sp>
        <p:nvSpPr>
          <p:cNvPr id="816" name="Google Shape;816;p69"/>
          <p:cNvSpPr txBox="1"/>
          <p:nvPr>
            <p:ph idx="2" type="body"/>
          </p:nvPr>
        </p:nvSpPr>
        <p:spPr>
          <a:xfrm>
            <a:off x="4686300" y="1248850"/>
            <a:ext cx="4006200" cy="34374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lang="en">
                <a:solidFill>
                  <a:schemeClr val="dk1"/>
                </a:solidFill>
              </a:rPr>
              <a:t>Mayhem accepts various types of packages, but the easiest to use is Docker images</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Docker is the industry standard for Containers.</a:t>
            </a:r>
            <a:endParaRPr/>
          </a:p>
          <a:p>
            <a:pPr indent="-317500" lvl="1" marL="914400" rtl="0" algn="l">
              <a:spcBef>
                <a:spcPts val="0"/>
              </a:spcBef>
              <a:spcAft>
                <a:spcPts val="0"/>
              </a:spcAft>
              <a:buSzPts val="1400"/>
              <a:buChar char="●"/>
            </a:pPr>
            <a:r>
              <a:rPr lang="en" sz="1400">
                <a:solidFill>
                  <a:schemeClr val="dk1"/>
                </a:solidFill>
              </a:rPr>
              <a:t>Not just for Mayhem!</a:t>
            </a:r>
            <a:endParaRPr>
              <a:solidFill>
                <a:schemeClr val="dk1"/>
              </a:solidFill>
            </a:endParaRPr>
          </a:p>
          <a:p>
            <a:pPr indent="0" lvl="0" marL="457200" rtl="0" algn="l">
              <a:spcBef>
                <a:spcPts val="1000"/>
              </a:spcBef>
              <a:spcAft>
                <a:spcPts val="0"/>
              </a:spcAft>
              <a:buNone/>
            </a:pPr>
            <a:r>
              <a:t/>
            </a:r>
            <a:endParaRPr/>
          </a:p>
          <a:p>
            <a:pPr indent="-330200" lvl="0" marL="457200" rtl="0" algn="l">
              <a:spcBef>
                <a:spcPts val="1000"/>
              </a:spcBef>
              <a:spcAft>
                <a:spcPts val="0"/>
              </a:spcAft>
              <a:buSzPts val="1600"/>
              <a:buChar char="●"/>
            </a:pPr>
            <a:r>
              <a:rPr lang="en"/>
              <a:t>Perfect for Mayhem’s use case!</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solidFill>
                  <a:schemeClr val="dk1"/>
                </a:solidFill>
              </a:rPr>
              <a:t>We’ll go over </a:t>
            </a:r>
            <a:r>
              <a:rPr lang="en">
                <a:solidFill>
                  <a:schemeClr val="dk1"/>
                </a:solidFill>
              </a:rPr>
              <a:t>building, distributing, and running containers.</a:t>
            </a:r>
            <a:endParaRPr/>
          </a:p>
        </p:txBody>
      </p:sp>
      <p:sp>
        <p:nvSpPr>
          <p:cNvPr id="817" name="Google Shape;817;p69"/>
          <p:cNvSpPr/>
          <p:nvPr/>
        </p:nvSpPr>
        <p:spPr>
          <a:xfrm>
            <a:off x="1554913" y="3253763"/>
            <a:ext cx="2148000" cy="468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FFFFFF"/>
                </a:solidFill>
                <a:latin typeface="Roboto"/>
                <a:ea typeface="Roboto"/>
                <a:cs typeface="Roboto"/>
                <a:sym typeface="Roboto"/>
              </a:rPr>
              <a:t>Hardware</a:t>
            </a:r>
            <a:endParaRPr b="1">
              <a:solidFill>
                <a:srgbClr val="FFFFFF"/>
              </a:solidFill>
              <a:latin typeface="Roboto"/>
              <a:ea typeface="Roboto"/>
              <a:cs typeface="Roboto"/>
              <a:sym typeface="Roboto"/>
            </a:endParaRPr>
          </a:p>
        </p:txBody>
      </p:sp>
      <p:sp>
        <p:nvSpPr>
          <p:cNvPr id="818" name="Google Shape;818;p69"/>
          <p:cNvSpPr/>
          <p:nvPr/>
        </p:nvSpPr>
        <p:spPr>
          <a:xfrm>
            <a:off x="1554913" y="2728838"/>
            <a:ext cx="2148000" cy="4689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Operating System</a:t>
            </a:r>
            <a:endParaRPr b="1">
              <a:latin typeface="Roboto"/>
              <a:ea typeface="Roboto"/>
              <a:cs typeface="Roboto"/>
              <a:sym typeface="Roboto"/>
            </a:endParaRPr>
          </a:p>
        </p:txBody>
      </p:sp>
      <p:sp>
        <p:nvSpPr>
          <p:cNvPr id="819" name="Google Shape;819;p69"/>
          <p:cNvSpPr/>
          <p:nvPr/>
        </p:nvSpPr>
        <p:spPr>
          <a:xfrm>
            <a:off x="1554938" y="1647825"/>
            <a:ext cx="670800" cy="468900"/>
          </a:xfrm>
          <a:prstGeom prst="rect">
            <a:avLst/>
          </a:prstGeom>
          <a:solidFill>
            <a:srgbClr val="F26A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App 1</a:t>
            </a:r>
            <a:endParaRPr b="1">
              <a:latin typeface="Roboto"/>
              <a:ea typeface="Roboto"/>
              <a:cs typeface="Roboto"/>
              <a:sym typeface="Roboto"/>
            </a:endParaRPr>
          </a:p>
        </p:txBody>
      </p:sp>
      <p:sp>
        <p:nvSpPr>
          <p:cNvPr id="820" name="Google Shape;820;p69"/>
          <p:cNvSpPr/>
          <p:nvPr/>
        </p:nvSpPr>
        <p:spPr>
          <a:xfrm>
            <a:off x="2293488" y="1647825"/>
            <a:ext cx="670800" cy="468900"/>
          </a:xfrm>
          <a:prstGeom prst="rect">
            <a:avLst/>
          </a:prstGeom>
          <a:solidFill>
            <a:srgbClr val="F26A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App 2</a:t>
            </a:r>
            <a:endParaRPr b="1">
              <a:latin typeface="Roboto"/>
              <a:ea typeface="Roboto"/>
              <a:cs typeface="Roboto"/>
              <a:sym typeface="Roboto"/>
            </a:endParaRPr>
          </a:p>
        </p:txBody>
      </p:sp>
      <p:sp>
        <p:nvSpPr>
          <p:cNvPr id="821" name="Google Shape;821;p69"/>
          <p:cNvSpPr/>
          <p:nvPr/>
        </p:nvSpPr>
        <p:spPr>
          <a:xfrm>
            <a:off x="3032038" y="1647825"/>
            <a:ext cx="670800" cy="468900"/>
          </a:xfrm>
          <a:prstGeom prst="rect">
            <a:avLst/>
          </a:prstGeom>
          <a:solidFill>
            <a:srgbClr val="F26A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App N</a:t>
            </a:r>
            <a:endParaRPr b="1">
              <a:latin typeface="Roboto"/>
              <a:ea typeface="Roboto"/>
              <a:cs typeface="Roboto"/>
              <a:sym typeface="Roboto"/>
            </a:endParaRPr>
          </a:p>
        </p:txBody>
      </p:sp>
      <p:sp>
        <p:nvSpPr>
          <p:cNvPr id="822" name="Google Shape;822;p69"/>
          <p:cNvSpPr/>
          <p:nvPr/>
        </p:nvSpPr>
        <p:spPr>
          <a:xfrm>
            <a:off x="1554888" y="2203900"/>
            <a:ext cx="2148000" cy="468900"/>
          </a:xfrm>
          <a:prstGeom prst="rect">
            <a:avLst/>
          </a:prstGeom>
          <a:solidFill>
            <a:srgbClr val="DCFF1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a:ea typeface="Roboto"/>
                <a:cs typeface="Roboto"/>
                <a:sym typeface="Roboto"/>
              </a:rPr>
              <a:t>Container Runtime</a:t>
            </a:r>
            <a:endParaRPr b="1">
              <a:latin typeface="Roboto"/>
              <a:ea typeface="Roboto"/>
              <a:cs typeface="Roboto"/>
              <a:sym typeface="Roboto"/>
            </a:endParaRPr>
          </a:p>
        </p:txBody>
      </p:sp>
      <p:sp>
        <p:nvSpPr>
          <p:cNvPr id="823" name="Google Shape;823;p69"/>
          <p:cNvSpPr txBox="1"/>
          <p:nvPr/>
        </p:nvSpPr>
        <p:spPr>
          <a:xfrm>
            <a:off x="188875" y="2238250"/>
            <a:ext cx="801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Docker </a:t>
            </a:r>
            <a:endParaRPr/>
          </a:p>
        </p:txBody>
      </p:sp>
      <p:cxnSp>
        <p:nvCxnSpPr>
          <p:cNvPr id="824" name="Google Shape;824;p69"/>
          <p:cNvCxnSpPr>
            <a:stCxn id="823" idx="3"/>
            <a:endCxn id="822" idx="1"/>
          </p:cNvCxnSpPr>
          <p:nvPr/>
        </p:nvCxnSpPr>
        <p:spPr>
          <a:xfrm>
            <a:off x="989875" y="2438350"/>
            <a:ext cx="564900" cy="0"/>
          </a:xfrm>
          <a:prstGeom prst="straightConnector1">
            <a:avLst/>
          </a:prstGeom>
          <a:noFill/>
          <a:ln cap="flat" cmpd="sng" w="9525">
            <a:solidFill>
              <a:schemeClr val="dk2"/>
            </a:solidFill>
            <a:prstDash val="solid"/>
            <a:round/>
            <a:headEnd len="med" w="med" type="none"/>
            <a:tailEnd len="med" w="med" type="triangle"/>
          </a:ln>
        </p:spPr>
      </p:cxnSp>
      <p:cxnSp>
        <p:nvCxnSpPr>
          <p:cNvPr id="825" name="Google Shape;825;p69"/>
          <p:cNvCxnSpPr>
            <a:stCxn id="826" idx="0"/>
            <a:endCxn id="818" idx="1"/>
          </p:cNvCxnSpPr>
          <p:nvPr/>
        </p:nvCxnSpPr>
        <p:spPr>
          <a:xfrm flipH="1" rot="10800000">
            <a:off x="971825" y="2963200"/>
            <a:ext cx="583200" cy="396000"/>
          </a:xfrm>
          <a:prstGeom prst="straightConnector1">
            <a:avLst/>
          </a:prstGeom>
          <a:noFill/>
          <a:ln cap="flat" cmpd="sng" w="9525">
            <a:solidFill>
              <a:schemeClr val="accent4"/>
            </a:solidFill>
            <a:prstDash val="solid"/>
            <a:round/>
            <a:headEnd len="med" w="med" type="none"/>
            <a:tailEnd len="med" w="med" type="triangle"/>
          </a:ln>
        </p:spPr>
      </p:cxnSp>
      <p:sp>
        <p:nvSpPr>
          <p:cNvPr id="826" name="Google Shape;826;p69"/>
          <p:cNvSpPr txBox="1"/>
          <p:nvPr/>
        </p:nvSpPr>
        <p:spPr>
          <a:xfrm>
            <a:off x="49775" y="3359200"/>
            <a:ext cx="1844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rPr>
              <a:t>Isolation from Host OS (without having to use virtualization)!</a:t>
            </a:r>
            <a:endParaRPr sz="1000">
              <a:solidFill>
                <a:schemeClr val="accent4"/>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0"/>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Docker Basics</a:t>
            </a:r>
            <a:endParaRPr/>
          </a:p>
        </p:txBody>
      </p:sp>
      <p:sp>
        <p:nvSpPr>
          <p:cNvPr id="832" name="Google Shape;832;p70"/>
          <p:cNvSpPr txBox="1"/>
          <p:nvPr>
            <p:ph idx="1" type="body"/>
          </p:nvPr>
        </p:nvSpPr>
        <p:spPr>
          <a:xfrm>
            <a:off x="457200" y="1138775"/>
            <a:ext cx="4000500" cy="3437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Dockerfile</a:t>
            </a:r>
            <a:r>
              <a:rPr lang="en"/>
              <a:t> - Configuration as Code that describes how to build a Docker Image</a:t>
            </a:r>
            <a:endParaRPr/>
          </a:p>
          <a:p>
            <a:pPr indent="0" lvl="0" marL="0" rtl="0" algn="l">
              <a:spcBef>
                <a:spcPts val="1000"/>
              </a:spcBef>
              <a:spcAft>
                <a:spcPts val="0"/>
              </a:spcAft>
              <a:buNone/>
            </a:pPr>
            <a:r>
              <a:rPr lang="en" sz="1400">
                <a:latin typeface="Courier New"/>
                <a:ea typeface="Courier New"/>
                <a:cs typeface="Courier New"/>
                <a:sym typeface="Courier New"/>
              </a:rPr>
              <a:t>$ docker </a:t>
            </a:r>
            <a:r>
              <a:rPr lang="en" sz="1400">
                <a:solidFill>
                  <a:schemeClr val="accent4"/>
                </a:solidFill>
                <a:latin typeface="Courier New"/>
                <a:ea typeface="Courier New"/>
                <a:cs typeface="Courier New"/>
                <a:sym typeface="Courier New"/>
              </a:rPr>
              <a:t>build</a:t>
            </a:r>
            <a:r>
              <a:rPr lang="en" sz="1400">
                <a:latin typeface="Courier New"/>
                <a:ea typeface="Courier New"/>
                <a:cs typeface="Courier New"/>
                <a:sym typeface="Courier New"/>
              </a:rPr>
              <a:t> -t &lt;image-name&gt; .</a:t>
            </a:r>
            <a:endParaRPr sz="1400">
              <a:latin typeface="Courier New"/>
              <a:ea typeface="Courier New"/>
              <a:cs typeface="Courier New"/>
              <a:sym typeface="Courier New"/>
            </a:endParaRPr>
          </a:p>
          <a:p>
            <a:pPr indent="-330200" lvl="0" marL="457200" rtl="0" algn="l">
              <a:spcBef>
                <a:spcPts val="1000"/>
              </a:spcBef>
              <a:spcAft>
                <a:spcPts val="0"/>
              </a:spcAft>
              <a:buSzPts val="1600"/>
              <a:buChar char="-"/>
            </a:pPr>
            <a:r>
              <a:rPr lang="en"/>
              <a:t>This will </a:t>
            </a:r>
            <a:r>
              <a:rPr lang="en">
                <a:solidFill>
                  <a:schemeClr val="accent4"/>
                </a:solidFill>
              </a:rPr>
              <a:t>build</a:t>
            </a:r>
            <a:r>
              <a:rPr lang="en"/>
              <a:t> a Docker </a:t>
            </a:r>
            <a:r>
              <a:rPr b="1" lang="en"/>
              <a:t>image</a:t>
            </a:r>
            <a:r>
              <a:rPr lang="en"/>
              <a:t> based on the instructions in the Dockerfile</a:t>
            </a:r>
            <a:endParaRPr/>
          </a:p>
          <a:p>
            <a:pPr indent="0" lvl="0" marL="0" rtl="0" algn="l">
              <a:spcBef>
                <a:spcPts val="1000"/>
              </a:spcBef>
              <a:spcAft>
                <a:spcPts val="0"/>
              </a:spcAft>
              <a:buNone/>
            </a:pPr>
            <a:r>
              <a:rPr lang="en" sz="1400">
                <a:latin typeface="Courier New"/>
                <a:ea typeface="Courier New"/>
                <a:cs typeface="Courier New"/>
                <a:sym typeface="Courier New"/>
              </a:rPr>
              <a:t>$ docker </a:t>
            </a:r>
            <a:r>
              <a:rPr lang="en" sz="1400">
                <a:solidFill>
                  <a:schemeClr val="accent6"/>
                </a:solidFill>
                <a:latin typeface="Courier New"/>
                <a:ea typeface="Courier New"/>
                <a:cs typeface="Courier New"/>
                <a:sym typeface="Courier New"/>
              </a:rPr>
              <a:t>run</a:t>
            </a:r>
            <a:r>
              <a:rPr lang="en" sz="1400">
                <a:latin typeface="Courier New"/>
                <a:ea typeface="Courier New"/>
                <a:cs typeface="Courier New"/>
                <a:sym typeface="Courier New"/>
              </a:rPr>
              <a:t> &lt;image-name&gt; </a:t>
            </a:r>
            <a:endParaRPr sz="1400">
              <a:latin typeface="Courier New"/>
              <a:ea typeface="Courier New"/>
              <a:cs typeface="Courier New"/>
              <a:sym typeface="Courier New"/>
            </a:endParaRPr>
          </a:p>
          <a:p>
            <a:pPr indent="-330200" lvl="0" marL="457200" rtl="0" algn="l">
              <a:spcBef>
                <a:spcPts val="1000"/>
              </a:spcBef>
              <a:spcAft>
                <a:spcPts val="0"/>
              </a:spcAft>
              <a:buSzPts val="1600"/>
              <a:buChar char="-"/>
            </a:pPr>
            <a:r>
              <a:rPr lang="en"/>
              <a:t>This will </a:t>
            </a:r>
            <a:r>
              <a:rPr lang="en">
                <a:solidFill>
                  <a:schemeClr val="accent6"/>
                </a:solidFill>
              </a:rPr>
              <a:t>run</a:t>
            </a:r>
            <a:r>
              <a:rPr lang="en"/>
              <a:t> a </a:t>
            </a:r>
            <a:r>
              <a:rPr b="1" lang="en"/>
              <a:t>container</a:t>
            </a:r>
            <a:r>
              <a:rPr lang="en"/>
              <a:t> based off of the specified image  </a:t>
            </a:r>
            <a:endParaRPr/>
          </a:p>
          <a:p>
            <a:pPr indent="0" lvl="0" marL="0" rtl="0" algn="l">
              <a:spcBef>
                <a:spcPts val="1000"/>
              </a:spcBef>
              <a:spcAft>
                <a:spcPts val="0"/>
              </a:spcAft>
              <a:buNone/>
            </a:pPr>
            <a:r>
              <a:rPr lang="en" sz="1400">
                <a:latin typeface="Courier New"/>
                <a:ea typeface="Courier New"/>
                <a:cs typeface="Courier New"/>
                <a:sym typeface="Courier New"/>
              </a:rPr>
              <a:t>$ docker </a:t>
            </a:r>
            <a:r>
              <a:rPr lang="en" sz="1400">
                <a:solidFill>
                  <a:srgbClr val="9225A5"/>
                </a:solidFill>
                <a:latin typeface="Courier New"/>
                <a:ea typeface="Courier New"/>
                <a:cs typeface="Courier New"/>
                <a:sym typeface="Courier New"/>
              </a:rPr>
              <a:t>push</a:t>
            </a:r>
            <a:r>
              <a:rPr lang="en" sz="1400">
                <a:latin typeface="Courier New"/>
                <a:ea typeface="Courier New"/>
                <a:cs typeface="Courier New"/>
                <a:sym typeface="Courier New"/>
              </a:rPr>
              <a:t> </a:t>
            </a:r>
            <a:r>
              <a:rPr lang="en"/>
              <a:t>or </a:t>
            </a:r>
            <a:r>
              <a:rPr lang="en" sz="1400">
                <a:latin typeface="Courier New"/>
                <a:ea typeface="Courier New"/>
                <a:cs typeface="Courier New"/>
                <a:sym typeface="Courier New"/>
              </a:rPr>
              <a:t>$ docker </a:t>
            </a:r>
            <a:r>
              <a:rPr lang="en" sz="1400">
                <a:solidFill>
                  <a:srgbClr val="E69138"/>
                </a:solidFill>
                <a:latin typeface="Courier New"/>
                <a:ea typeface="Courier New"/>
                <a:cs typeface="Courier New"/>
                <a:sym typeface="Courier New"/>
              </a:rPr>
              <a:t>pull</a:t>
            </a:r>
            <a:endParaRPr sz="1400">
              <a:solidFill>
                <a:srgbClr val="E69138"/>
              </a:solidFill>
              <a:latin typeface="Courier New"/>
              <a:ea typeface="Courier New"/>
              <a:cs typeface="Courier New"/>
              <a:sym typeface="Courier New"/>
            </a:endParaRPr>
          </a:p>
          <a:p>
            <a:pPr indent="0" lvl="0" marL="0" rtl="0" algn="l">
              <a:spcBef>
                <a:spcPts val="1000"/>
              </a:spcBef>
              <a:spcAft>
                <a:spcPts val="1000"/>
              </a:spcAft>
              <a:buNone/>
            </a:pPr>
            <a:r>
              <a:rPr lang="en">
                <a:solidFill>
                  <a:schemeClr val="dk1"/>
                </a:solidFill>
              </a:rPr>
              <a:t>Either </a:t>
            </a:r>
            <a:r>
              <a:rPr lang="en">
                <a:solidFill>
                  <a:srgbClr val="9225A5"/>
                </a:solidFill>
              </a:rPr>
              <a:t>uploads</a:t>
            </a:r>
            <a:r>
              <a:rPr lang="en">
                <a:solidFill>
                  <a:schemeClr val="dk1"/>
                </a:solidFill>
              </a:rPr>
              <a:t> a local image to a registry or </a:t>
            </a:r>
            <a:r>
              <a:rPr lang="en">
                <a:solidFill>
                  <a:srgbClr val="E69138"/>
                </a:solidFill>
              </a:rPr>
              <a:t>downloads</a:t>
            </a:r>
            <a:r>
              <a:rPr lang="en">
                <a:solidFill>
                  <a:schemeClr val="dk1"/>
                </a:solidFill>
              </a:rPr>
              <a:t> an image from a registry</a:t>
            </a:r>
            <a:endParaRPr>
              <a:solidFill>
                <a:schemeClr val="dk1"/>
              </a:solidFill>
            </a:endParaRPr>
          </a:p>
        </p:txBody>
      </p:sp>
      <p:pic>
        <p:nvPicPr>
          <p:cNvPr id="833" name="Google Shape;833;p70"/>
          <p:cNvPicPr preferRelativeResize="0"/>
          <p:nvPr/>
        </p:nvPicPr>
        <p:blipFill>
          <a:blip r:embed="rId3">
            <a:alphaModFix/>
          </a:blip>
          <a:stretch>
            <a:fillRect/>
          </a:stretch>
        </p:blipFill>
        <p:spPr>
          <a:xfrm>
            <a:off x="4577680" y="2198500"/>
            <a:ext cx="4299621" cy="2129325"/>
          </a:xfrm>
          <a:prstGeom prst="rect">
            <a:avLst/>
          </a:prstGeom>
          <a:noFill/>
          <a:ln>
            <a:noFill/>
          </a:ln>
        </p:spPr>
      </p:pic>
      <p:sp>
        <p:nvSpPr>
          <p:cNvPr id="834" name="Google Shape;834;p70"/>
          <p:cNvSpPr txBox="1"/>
          <p:nvPr/>
        </p:nvSpPr>
        <p:spPr>
          <a:xfrm>
            <a:off x="4778538" y="1674625"/>
            <a:ext cx="389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An </a:t>
            </a:r>
            <a:r>
              <a:rPr b="1" lang="en">
                <a:solidFill>
                  <a:schemeClr val="accent4"/>
                </a:solidFill>
              </a:rPr>
              <a:t>Image</a:t>
            </a:r>
            <a:r>
              <a:rPr lang="en"/>
              <a:t> is like a cake recipe. A </a:t>
            </a:r>
            <a:r>
              <a:rPr b="1" lang="en">
                <a:solidFill>
                  <a:schemeClr val="accent6"/>
                </a:solidFill>
              </a:rPr>
              <a:t>container</a:t>
            </a:r>
            <a:r>
              <a:rPr lang="en"/>
              <a:t> is like a cake!</a:t>
            </a:r>
            <a:endParaRPr/>
          </a:p>
        </p:txBody>
      </p:sp>
      <p:sp>
        <p:nvSpPr>
          <p:cNvPr id="835" name="Google Shape;835;p70"/>
          <p:cNvSpPr txBox="1"/>
          <p:nvPr/>
        </p:nvSpPr>
        <p:spPr>
          <a:xfrm>
            <a:off x="737625" y="4492025"/>
            <a:ext cx="817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rPr>
              <a:t>i</a:t>
            </a:r>
            <a:r>
              <a:rPr lang="en" sz="1100">
                <a:solidFill>
                  <a:schemeClr val="lt2"/>
                </a:solidFill>
              </a:rPr>
              <a:t>mage </a:t>
            </a:r>
            <a:r>
              <a:rPr lang="en" sz="1100">
                <a:solidFill>
                  <a:schemeClr val="lt2"/>
                </a:solidFill>
              </a:rPr>
              <a:t>s</a:t>
            </a:r>
            <a:r>
              <a:rPr lang="en" sz="1100">
                <a:solidFill>
                  <a:schemeClr val="lt2"/>
                </a:solidFill>
              </a:rPr>
              <a:t>ource: https://medium.com/platformer-blog/practical-guide-on-writing-a-dockerfile-for-your-application-89376f88b3b5</a:t>
            </a:r>
            <a:endParaRPr sz="1100">
              <a:solidFill>
                <a:schemeClr val="lt2"/>
              </a:solidFill>
            </a:endParaRPr>
          </a:p>
        </p:txBody>
      </p:sp>
      <p:pic>
        <p:nvPicPr>
          <p:cNvPr id="836" name="Google Shape;836;p70"/>
          <p:cNvPicPr preferRelativeResize="0"/>
          <p:nvPr/>
        </p:nvPicPr>
        <p:blipFill rotWithShape="1">
          <a:blip r:embed="rId4">
            <a:alphaModFix/>
          </a:blip>
          <a:srcRect b="24011" l="14857" r="12877" t="11284"/>
          <a:stretch/>
        </p:blipFill>
        <p:spPr>
          <a:xfrm>
            <a:off x="5038700" y="595750"/>
            <a:ext cx="895400" cy="865901"/>
          </a:xfrm>
          <a:prstGeom prst="rect">
            <a:avLst/>
          </a:prstGeom>
          <a:noFill/>
          <a:ln>
            <a:noFill/>
          </a:ln>
        </p:spPr>
      </p:pic>
      <p:pic>
        <p:nvPicPr>
          <p:cNvPr id="837" name="Google Shape;837;p70"/>
          <p:cNvPicPr preferRelativeResize="0"/>
          <p:nvPr/>
        </p:nvPicPr>
        <p:blipFill rotWithShape="1">
          <a:blip r:embed="rId5">
            <a:alphaModFix/>
          </a:blip>
          <a:srcRect b="14150" l="13845" r="13092" t="15556"/>
          <a:stretch/>
        </p:blipFill>
        <p:spPr>
          <a:xfrm>
            <a:off x="7525850" y="630699"/>
            <a:ext cx="827351" cy="796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71"/>
          <p:cNvSpPr txBox="1"/>
          <p:nvPr>
            <p:ph type="title"/>
          </p:nvPr>
        </p:nvSpPr>
        <p:spPr>
          <a:xfrm>
            <a:off x="1828800" y="2097300"/>
            <a:ext cx="6858000" cy="94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Docker + Mayhem Exercise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pic>
        <p:nvPicPr>
          <p:cNvPr id="847" name="Google Shape;847;p72"/>
          <p:cNvPicPr preferRelativeResize="0"/>
          <p:nvPr/>
        </p:nvPicPr>
        <p:blipFill>
          <a:blip r:embed="rId3">
            <a:alphaModFix/>
          </a:blip>
          <a:stretch>
            <a:fillRect/>
          </a:stretch>
        </p:blipFill>
        <p:spPr>
          <a:xfrm>
            <a:off x="1908725" y="950400"/>
            <a:ext cx="5296175" cy="3775798"/>
          </a:xfrm>
          <a:prstGeom prst="rect">
            <a:avLst/>
          </a:prstGeom>
          <a:noFill/>
          <a:ln>
            <a:noFill/>
          </a:ln>
        </p:spPr>
      </p:pic>
      <p:sp>
        <p:nvSpPr>
          <p:cNvPr id="848" name="Google Shape;848;p72"/>
          <p:cNvSpPr/>
          <p:nvPr/>
        </p:nvSpPr>
        <p:spPr>
          <a:xfrm>
            <a:off x="1291788" y="280000"/>
            <a:ext cx="6560400" cy="34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2"/>
          <p:cNvSpPr txBox="1"/>
          <p:nvPr>
            <p:ph type="title"/>
          </p:nvPr>
        </p:nvSpPr>
        <p:spPr>
          <a:xfrm>
            <a:off x="457200" y="228600"/>
            <a:ext cx="82296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u="sng">
                <a:solidFill>
                  <a:schemeClr val="hlink"/>
                </a:solidFill>
                <a:hlinkClick r:id="rId4"/>
              </a:rPr>
              <a:t>https://github.com/mayhemheroes/hackathon-resources</a:t>
            </a:r>
            <a:endParaRPr sz="1900"/>
          </a:p>
        </p:txBody>
      </p:sp>
      <p:sp>
        <p:nvSpPr>
          <p:cNvPr id="850" name="Google Shape;850;p72"/>
          <p:cNvSpPr txBox="1"/>
          <p:nvPr/>
        </p:nvSpPr>
        <p:spPr>
          <a:xfrm>
            <a:off x="540400" y="1205650"/>
            <a:ext cx="10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Light"/>
                <a:ea typeface="Roboto Light"/>
                <a:cs typeface="Roboto Light"/>
                <a:sym typeface="Roboto Light"/>
              </a:rPr>
              <a:t>Go here</a:t>
            </a:r>
            <a:endParaRPr>
              <a:latin typeface="Roboto Light"/>
              <a:ea typeface="Roboto Light"/>
              <a:cs typeface="Roboto Light"/>
              <a:sym typeface="Roboto Light"/>
            </a:endParaRPr>
          </a:p>
        </p:txBody>
      </p:sp>
      <p:cxnSp>
        <p:nvCxnSpPr>
          <p:cNvPr id="851" name="Google Shape;851;p72"/>
          <p:cNvCxnSpPr/>
          <p:nvPr/>
        </p:nvCxnSpPr>
        <p:spPr>
          <a:xfrm flipH="1" rot="10800000">
            <a:off x="1300525" y="722950"/>
            <a:ext cx="927000" cy="682800"/>
          </a:xfrm>
          <a:prstGeom prst="straightConnector1">
            <a:avLst/>
          </a:prstGeom>
          <a:noFill/>
          <a:ln cap="flat" cmpd="sng" w="9525">
            <a:solidFill>
              <a:schemeClr val="accent1"/>
            </a:solidFill>
            <a:prstDash val="solid"/>
            <a:round/>
            <a:headEnd len="med" w="med" type="none"/>
            <a:tailEnd len="med" w="med" type="triangle"/>
          </a:ln>
        </p:spPr>
      </p:cxnSp>
      <p:sp>
        <p:nvSpPr>
          <p:cNvPr id="852" name="Google Shape;852;p72"/>
          <p:cNvSpPr txBox="1"/>
          <p:nvPr/>
        </p:nvSpPr>
        <p:spPr>
          <a:xfrm>
            <a:off x="643825" y="3400550"/>
            <a:ext cx="10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Light"/>
                <a:ea typeface="Roboto Light"/>
                <a:cs typeface="Roboto Light"/>
                <a:sym typeface="Roboto Light"/>
              </a:rPr>
              <a:t>Click here</a:t>
            </a:r>
            <a:endParaRPr>
              <a:latin typeface="Roboto Light"/>
              <a:ea typeface="Roboto Light"/>
              <a:cs typeface="Roboto Light"/>
              <a:sym typeface="Roboto Light"/>
            </a:endParaRPr>
          </a:p>
        </p:txBody>
      </p:sp>
      <p:cxnSp>
        <p:nvCxnSpPr>
          <p:cNvPr id="853" name="Google Shape;853;p72"/>
          <p:cNvCxnSpPr>
            <a:stCxn id="852" idx="3"/>
          </p:cNvCxnSpPr>
          <p:nvPr/>
        </p:nvCxnSpPr>
        <p:spPr>
          <a:xfrm>
            <a:off x="1659325" y="3600650"/>
            <a:ext cx="727500" cy="338700"/>
          </a:xfrm>
          <a:prstGeom prst="straightConnector1">
            <a:avLst/>
          </a:prstGeom>
          <a:noFill/>
          <a:ln cap="flat" cmpd="sng" w="9525">
            <a:solidFill>
              <a:schemeClr val="accent1"/>
            </a:solidFill>
            <a:prstDash val="solid"/>
            <a:round/>
            <a:headEnd len="med" w="med" type="none"/>
            <a:tailEnd len="med" w="med" type="triangle"/>
          </a:ln>
        </p:spPr>
      </p:cxnSp>
      <p:sp>
        <p:nvSpPr>
          <p:cNvPr id="854" name="Google Shape;854;p72"/>
          <p:cNvSpPr/>
          <p:nvPr/>
        </p:nvSpPr>
        <p:spPr>
          <a:xfrm>
            <a:off x="2320500" y="3939350"/>
            <a:ext cx="1238700" cy="177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73"/>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Docker Review</a:t>
            </a:r>
            <a:endParaRPr/>
          </a:p>
        </p:txBody>
      </p:sp>
      <p:sp>
        <p:nvSpPr>
          <p:cNvPr id="860" name="Google Shape;860;p73"/>
          <p:cNvSpPr txBox="1"/>
          <p:nvPr>
            <p:ph idx="1" type="body"/>
          </p:nvPr>
        </p:nvSpPr>
        <p:spPr>
          <a:xfrm>
            <a:off x="457200" y="1248850"/>
            <a:ext cx="4000500" cy="3437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
              <a:t>Pulled Image from Docker Hub and Created a Container</a:t>
            </a:r>
            <a:endParaRPr/>
          </a:p>
          <a:p>
            <a:pPr indent="0" lvl="0" marL="914400" rtl="0" algn="l">
              <a:spcBef>
                <a:spcPts val="1000"/>
              </a:spcBef>
              <a:spcAft>
                <a:spcPts val="0"/>
              </a:spcAft>
              <a:buNone/>
            </a:pPr>
            <a:r>
              <a:t/>
            </a:r>
            <a:endParaRPr/>
          </a:p>
          <a:p>
            <a:pPr indent="-330200" lvl="0" marL="457200" rtl="0" algn="l">
              <a:spcBef>
                <a:spcPts val="1000"/>
              </a:spcBef>
              <a:spcAft>
                <a:spcPts val="0"/>
              </a:spcAft>
              <a:buSzPts val="1600"/>
              <a:buChar char="●"/>
            </a:pPr>
            <a:r>
              <a:rPr lang="en"/>
              <a:t>Built our own Docker image and pushed it into GitHub’s Registry.</a:t>
            </a:r>
            <a:endParaRPr/>
          </a:p>
          <a:p>
            <a:pPr indent="0" lvl="0" marL="914400" rtl="0" algn="l">
              <a:spcBef>
                <a:spcPts val="1000"/>
              </a:spcBef>
              <a:spcAft>
                <a:spcPts val="0"/>
              </a:spcAft>
              <a:buNone/>
            </a:pPr>
            <a:r>
              <a:t/>
            </a:r>
            <a:endParaRPr/>
          </a:p>
          <a:p>
            <a:pPr indent="-330200" lvl="0" marL="457200" rtl="0" algn="l">
              <a:spcBef>
                <a:spcPts val="1000"/>
              </a:spcBef>
              <a:spcAft>
                <a:spcPts val="0"/>
              </a:spcAft>
              <a:buSzPts val="1600"/>
              <a:buChar char="●"/>
            </a:pPr>
            <a:r>
              <a:rPr lang="en"/>
              <a:t>Started a Mayhem Run that uses our new Docker image.</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See the community Tips and Tricks, under General.</a:t>
            </a:r>
            <a:endParaRPr/>
          </a:p>
        </p:txBody>
      </p:sp>
      <p:pic>
        <p:nvPicPr>
          <p:cNvPr id="861" name="Google Shape;861;p73"/>
          <p:cNvPicPr preferRelativeResize="0"/>
          <p:nvPr/>
        </p:nvPicPr>
        <p:blipFill>
          <a:blip r:embed="rId3">
            <a:alphaModFix/>
          </a:blip>
          <a:stretch>
            <a:fillRect/>
          </a:stretch>
        </p:blipFill>
        <p:spPr>
          <a:xfrm>
            <a:off x="4821125" y="876250"/>
            <a:ext cx="3815593" cy="381000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74"/>
          <p:cNvSpPr txBox="1"/>
          <p:nvPr/>
        </p:nvSpPr>
        <p:spPr>
          <a:xfrm>
            <a:off x="148875" y="2074100"/>
            <a:ext cx="8855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rgbClr val="FFFFFF"/>
                </a:solidFill>
              </a:rPr>
              <a:t>Quiz 4</a:t>
            </a:r>
            <a:endParaRPr b="1" sz="6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p:nvPr/>
        </p:nvSpPr>
        <p:spPr>
          <a:xfrm flipH="1" rot="984884">
            <a:off x="6580090"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rot="-984884">
            <a:off x="5557569"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p:nvPr/>
        </p:nvSpPr>
        <p:spPr>
          <a:xfrm flipH="1" rot="984884">
            <a:off x="4522797"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p:nvPr/>
        </p:nvSpPr>
        <p:spPr>
          <a:xfrm rot="-984884">
            <a:off x="3500275"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p:nvPr/>
        </p:nvSpPr>
        <p:spPr>
          <a:xfrm flipH="1" rot="984884">
            <a:off x="2469620"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txBox="1"/>
          <p:nvPr/>
        </p:nvSpPr>
        <p:spPr>
          <a:xfrm>
            <a:off x="2463725" y="2781876"/>
            <a:ext cx="20736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Roboto"/>
                <a:ea typeface="Roboto"/>
                <a:cs typeface="Roboto"/>
                <a:sym typeface="Roboto"/>
              </a:rPr>
              <a:t>Build and Package</a:t>
            </a:r>
            <a:endParaRPr sz="10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b="1" sz="1000">
              <a:solidFill>
                <a:schemeClr val="dk1"/>
              </a:solidFill>
              <a:latin typeface="Roboto"/>
              <a:ea typeface="Roboto"/>
              <a:cs typeface="Roboto"/>
              <a:sym typeface="Roboto"/>
            </a:endParaRPr>
          </a:p>
        </p:txBody>
      </p:sp>
      <p:sp>
        <p:nvSpPr>
          <p:cNvPr id="205" name="Google Shape;205;p30"/>
          <p:cNvSpPr/>
          <p:nvPr/>
        </p:nvSpPr>
        <p:spPr>
          <a:xfrm rot="-1789476">
            <a:off x="3467692" y="2646587"/>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3505703" y="3079879"/>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rot="-984884">
            <a:off x="1447098"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rot="-1789476">
            <a:off x="5520870" y="2646587"/>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txBox="1"/>
          <p:nvPr/>
        </p:nvSpPr>
        <p:spPr>
          <a:xfrm>
            <a:off x="4668600" y="2811100"/>
            <a:ext cx="1926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Roboto"/>
                <a:ea typeface="Roboto"/>
                <a:cs typeface="Roboto"/>
                <a:sym typeface="Roboto"/>
              </a:rPr>
              <a:t>Automate</a:t>
            </a:r>
            <a:endParaRPr b="1" sz="1000">
              <a:solidFill>
                <a:schemeClr val="dk1"/>
              </a:solidFill>
              <a:latin typeface="Roboto"/>
              <a:ea typeface="Roboto"/>
              <a:cs typeface="Roboto"/>
              <a:sym typeface="Roboto"/>
            </a:endParaRPr>
          </a:p>
        </p:txBody>
      </p:sp>
      <p:sp>
        <p:nvSpPr>
          <p:cNvPr id="210" name="Google Shape;210;p30"/>
          <p:cNvSpPr/>
          <p:nvPr/>
        </p:nvSpPr>
        <p:spPr>
          <a:xfrm>
            <a:off x="5556103" y="3079879"/>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rot="-1789476">
            <a:off x="6536164"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txBox="1"/>
          <p:nvPr/>
        </p:nvSpPr>
        <p:spPr>
          <a:xfrm>
            <a:off x="5913075" y="2060800"/>
            <a:ext cx="17145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Roboto"/>
                <a:ea typeface="Roboto"/>
                <a:cs typeface="Roboto"/>
                <a:sym typeface="Roboto"/>
              </a:rPr>
              <a:t>Check for failure</a:t>
            </a:r>
            <a:endParaRPr sz="1000">
              <a:solidFill>
                <a:schemeClr val="dk1"/>
              </a:solidFill>
              <a:latin typeface="Roboto"/>
              <a:ea typeface="Roboto"/>
              <a:cs typeface="Roboto"/>
              <a:sym typeface="Roboto"/>
            </a:endParaRPr>
          </a:p>
        </p:txBody>
      </p:sp>
      <p:sp>
        <p:nvSpPr>
          <p:cNvPr id="213" name="Google Shape;213;p30"/>
          <p:cNvSpPr/>
          <p:nvPr/>
        </p:nvSpPr>
        <p:spPr>
          <a:xfrm rot="10800000">
            <a:off x="6571085"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rot="-1789476">
            <a:off x="4478870"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txBox="1"/>
          <p:nvPr/>
        </p:nvSpPr>
        <p:spPr>
          <a:xfrm>
            <a:off x="3657350" y="2060800"/>
            <a:ext cx="19887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Roboto"/>
                <a:ea typeface="Roboto"/>
                <a:cs typeface="Roboto"/>
                <a:sym typeface="Roboto"/>
              </a:rPr>
              <a:t>Run Tests</a:t>
            </a:r>
            <a:endParaRPr b="1" sz="1000">
              <a:solidFill>
                <a:schemeClr val="dk1"/>
              </a:solidFill>
              <a:latin typeface="Roboto"/>
              <a:ea typeface="Roboto"/>
              <a:cs typeface="Roboto"/>
              <a:sym typeface="Roboto"/>
            </a:endParaRPr>
          </a:p>
        </p:txBody>
      </p:sp>
      <p:sp>
        <p:nvSpPr>
          <p:cNvPr id="216" name="Google Shape;216;p30"/>
          <p:cNvSpPr/>
          <p:nvPr/>
        </p:nvSpPr>
        <p:spPr>
          <a:xfrm rot="10800000">
            <a:off x="4514078"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txBox="1"/>
          <p:nvPr/>
        </p:nvSpPr>
        <p:spPr>
          <a:xfrm>
            <a:off x="1395350" y="2060800"/>
            <a:ext cx="2262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Roboto"/>
                <a:ea typeface="Roboto"/>
                <a:cs typeface="Roboto"/>
                <a:sym typeface="Roboto"/>
              </a:rPr>
              <a:t>Write Code</a:t>
            </a:r>
            <a:endParaRPr sz="10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sz="600">
              <a:solidFill>
                <a:schemeClr val="dk1"/>
              </a:solidFill>
              <a:latin typeface="Roboto"/>
              <a:ea typeface="Roboto"/>
              <a:cs typeface="Roboto"/>
              <a:sym typeface="Roboto"/>
            </a:endParaRPr>
          </a:p>
        </p:txBody>
      </p:sp>
      <p:sp>
        <p:nvSpPr>
          <p:cNvPr id="218" name="Google Shape;218;p30"/>
          <p:cNvSpPr/>
          <p:nvPr/>
        </p:nvSpPr>
        <p:spPr>
          <a:xfrm rot="10800000">
            <a:off x="2463728"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p:nvPr/>
        </p:nvSpPr>
        <p:spPr>
          <a:xfrm rot="-1789476">
            <a:off x="2425693"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txBox="1"/>
          <p:nvPr>
            <p:ph type="title"/>
          </p:nvPr>
        </p:nvSpPr>
        <p:spPr>
          <a:xfrm>
            <a:off x="457200" y="228600"/>
            <a:ext cx="82296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Modern CI/CD Pipeline</a:t>
            </a:r>
            <a:endParaRPr/>
          </a:p>
        </p:txBody>
      </p:sp>
      <p:pic>
        <p:nvPicPr>
          <p:cNvPr id="221" name="Google Shape;221;p30"/>
          <p:cNvPicPr preferRelativeResize="0"/>
          <p:nvPr/>
        </p:nvPicPr>
        <p:blipFill>
          <a:blip r:embed="rId3">
            <a:alphaModFix/>
          </a:blip>
          <a:stretch>
            <a:fillRect/>
          </a:stretch>
        </p:blipFill>
        <p:spPr>
          <a:xfrm>
            <a:off x="6214775" y="1010950"/>
            <a:ext cx="902000" cy="902000"/>
          </a:xfrm>
          <a:prstGeom prst="rect">
            <a:avLst/>
          </a:prstGeom>
          <a:noFill/>
          <a:ln>
            <a:noFill/>
          </a:ln>
        </p:spPr>
      </p:pic>
      <p:pic>
        <p:nvPicPr>
          <p:cNvPr id="222" name="Google Shape;222;p30"/>
          <p:cNvPicPr preferRelativeResize="0"/>
          <p:nvPr/>
        </p:nvPicPr>
        <p:blipFill>
          <a:blip r:embed="rId4">
            <a:alphaModFix/>
          </a:blip>
          <a:stretch>
            <a:fillRect/>
          </a:stretch>
        </p:blipFill>
        <p:spPr>
          <a:xfrm>
            <a:off x="4120549" y="1117875"/>
            <a:ext cx="879825" cy="879825"/>
          </a:xfrm>
          <a:prstGeom prst="rect">
            <a:avLst/>
          </a:prstGeom>
          <a:noFill/>
          <a:ln>
            <a:noFill/>
          </a:ln>
        </p:spPr>
      </p:pic>
      <p:pic>
        <p:nvPicPr>
          <p:cNvPr id="223" name="Google Shape;223;p30"/>
          <p:cNvPicPr preferRelativeResize="0"/>
          <p:nvPr/>
        </p:nvPicPr>
        <p:blipFill>
          <a:blip r:embed="rId5">
            <a:alphaModFix/>
          </a:blip>
          <a:stretch>
            <a:fillRect/>
          </a:stretch>
        </p:blipFill>
        <p:spPr>
          <a:xfrm>
            <a:off x="3147538" y="3314726"/>
            <a:ext cx="800775" cy="800775"/>
          </a:xfrm>
          <a:prstGeom prst="rect">
            <a:avLst/>
          </a:prstGeom>
          <a:noFill/>
          <a:ln>
            <a:noFill/>
          </a:ln>
        </p:spPr>
      </p:pic>
      <p:pic>
        <p:nvPicPr>
          <p:cNvPr id="224" name="Google Shape;224;p30"/>
          <p:cNvPicPr preferRelativeResize="0"/>
          <p:nvPr/>
        </p:nvPicPr>
        <p:blipFill>
          <a:blip r:embed="rId6">
            <a:alphaModFix/>
          </a:blip>
          <a:stretch>
            <a:fillRect/>
          </a:stretch>
        </p:blipFill>
        <p:spPr>
          <a:xfrm>
            <a:off x="2068551" y="1117876"/>
            <a:ext cx="879825" cy="879825"/>
          </a:xfrm>
          <a:prstGeom prst="rect">
            <a:avLst/>
          </a:prstGeom>
          <a:noFill/>
          <a:ln>
            <a:noFill/>
          </a:ln>
        </p:spPr>
      </p:pic>
      <p:pic>
        <p:nvPicPr>
          <p:cNvPr id="225" name="Google Shape;225;p30"/>
          <p:cNvPicPr preferRelativeResize="0"/>
          <p:nvPr/>
        </p:nvPicPr>
        <p:blipFill>
          <a:blip r:embed="rId7">
            <a:alphaModFix/>
          </a:blip>
          <a:stretch>
            <a:fillRect/>
          </a:stretch>
        </p:blipFill>
        <p:spPr>
          <a:xfrm rot="10800000">
            <a:off x="5193429" y="3300151"/>
            <a:ext cx="815350" cy="815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75"/>
          <p:cNvSpPr txBox="1"/>
          <p:nvPr/>
        </p:nvSpPr>
        <p:spPr>
          <a:xfrm>
            <a:off x="60300" y="175650"/>
            <a:ext cx="88551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FFFFFF"/>
                </a:solidFill>
                <a:latin typeface="Roboto"/>
                <a:ea typeface="Roboto"/>
                <a:cs typeface="Roboto"/>
                <a:sym typeface="Roboto"/>
              </a:rPr>
              <a:t>Fuzz testing led to the discovery of one of the most critical vulnerabilities in the TLS protocol in the past decade, called:</a:t>
            </a:r>
            <a:endParaRPr b="1" sz="2800">
              <a:solidFill>
                <a:srgbClr val="FFFFFF"/>
              </a:solidFill>
              <a:latin typeface="Roboto"/>
              <a:ea typeface="Roboto"/>
              <a:cs typeface="Roboto"/>
              <a:sym typeface="Roboto"/>
            </a:endParaRPr>
          </a:p>
        </p:txBody>
      </p:sp>
      <p:sp>
        <p:nvSpPr>
          <p:cNvPr id="872" name="Google Shape;872;p75"/>
          <p:cNvSpPr txBox="1"/>
          <p:nvPr/>
        </p:nvSpPr>
        <p:spPr>
          <a:xfrm>
            <a:off x="532425" y="1819050"/>
            <a:ext cx="40395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oboto"/>
              <a:buAutoNum type="alphaUcPeriod"/>
            </a:pPr>
            <a:r>
              <a:rPr b="1" lang="en" sz="1800">
                <a:solidFill>
                  <a:schemeClr val="lt1"/>
                </a:solidFill>
                <a:latin typeface="Roboto"/>
                <a:ea typeface="Roboto"/>
                <a:cs typeface="Roboto"/>
                <a:sym typeface="Roboto"/>
              </a:rPr>
              <a:t>Hungerstrike</a:t>
            </a:r>
            <a:br>
              <a:rPr b="1" lang="en" sz="1800">
                <a:solidFill>
                  <a:schemeClr val="lt1"/>
                </a:solidFill>
                <a:latin typeface="Roboto"/>
                <a:ea typeface="Roboto"/>
                <a:cs typeface="Roboto"/>
                <a:sym typeface="Roboto"/>
              </a:rPr>
            </a:br>
            <a:br>
              <a:rPr b="1" lang="en" sz="1800">
                <a:solidFill>
                  <a:schemeClr val="lt1"/>
                </a:solidFill>
                <a:latin typeface="Roboto"/>
                <a:ea typeface="Roboto"/>
                <a:cs typeface="Roboto"/>
                <a:sym typeface="Roboto"/>
              </a:rPr>
            </a:br>
            <a:endParaRPr b="1"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AutoNum type="alphaUcPeriod"/>
            </a:pPr>
            <a:r>
              <a:rPr b="1" lang="en" sz="1800">
                <a:solidFill>
                  <a:schemeClr val="lt1"/>
                </a:solidFill>
                <a:latin typeface="Roboto"/>
                <a:ea typeface="Roboto"/>
                <a:cs typeface="Roboto"/>
                <a:sym typeface="Roboto"/>
              </a:rPr>
              <a:t>Fullthrottle</a:t>
            </a:r>
            <a:endParaRPr b="1" sz="1800">
              <a:solidFill>
                <a:schemeClr val="lt1"/>
              </a:solidFill>
              <a:latin typeface="Roboto"/>
              <a:ea typeface="Roboto"/>
              <a:cs typeface="Roboto"/>
              <a:sym typeface="Roboto"/>
            </a:endParaRPr>
          </a:p>
        </p:txBody>
      </p:sp>
      <p:sp>
        <p:nvSpPr>
          <p:cNvPr id="873" name="Google Shape;873;p75"/>
          <p:cNvSpPr txBox="1"/>
          <p:nvPr/>
        </p:nvSpPr>
        <p:spPr>
          <a:xfrm>
            <a:off x="4571925" y="1819050"/>
            <a:ext cx="40395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oboto"/>
              <a:buAutoNum type="alphaUcPeriod" startAt="3"/>
            </a:pPr>
            <a:r>
              <a:rPr b="1" lang="en" sz="1800">
                <a:solidFill>
                  <a:schemeClr val="lt1"/>
                </a:solidFill>
                <a:latin typeface="Roboto"/>
                <a:ea typeface="Roboto"/>
                <a:cs typeface="Roboto"/>
                <a:sym typeface="Roboto"/>
              </a:rPr>
              <a:t>Heartbleed</a:t>
            </a:r>
            <a:br>
              <a:rPr b="1" lang="en" sz="1800">
                <a:solidFill>
                  <a:schemeClr val="lt1"/>
                </a:solidFill>
                <a:latin typeface="Roboto"/>
                <a:ea typeface="Roboto"/>
                <a:cs typeface="Roboto"/>
                <a:sym typeface="Roboto"/>
              </a:rPr>
            </a:br>
            <a:br>
              <a:rPr b="1" lang="en" sz="1800">
                <a:solidFill>
                  <a:schemeClr val="lt1"/>
                </a:solidFill>
                <a:latin typeface="Roboto"/>
                <a:ea typeface="Roboto"/>
                <a:cs typeface="Roboto"/>
                <a:sym typeface="Roboto"/>
              </a:rPr>
            </a:br>
            <a:endParaRPr b="1"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AutoNum type="alphaUcPeriod" startAt="3"/>
            </a:pPr>
            <a:r>
              <a:rPr b="1" lang="en" sz="1800">
                <a:solidFill>
                  <a:schemeClr val="lt1"/>
                </a:solidFill>
                <a:latin typeface="Roboto"/>
                <a:ea typeface="Roboto"/>
                <a:cs typeface="Roboto"/>
                <a:sym typeface="Roboto"/>
              </a:rPr>
              <a:t>Tidalwave</a:t>
            </a:r>
            <a:endParaRPr b="1" sz="1800">
              <a:solidFill>
                <a:schemeClr val="lt1"/>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7" name="Shape 877"/>
        <p:cNvGrpSpPr/>
        <p:nvPr/>
      </p:nvGrpSpPr>
      <p:grpSpPr>
        <a:xfrm>
          <a:off x="0" y="0"/>
          <a:ext cx="0" cy="0"/>
          <a:chOff x="0" y="0"/>
          <a:chExt cx="0" cy="0"/>
        </a:xfrm>
      </p:grpSpPr>
      <p:sp>
        <p:nvSpPr>
          <p:cNvPr id="878" name="Google Shape;878;p76"/>
          <p:cNvSpPr txBox="1"/>
          <p:nvPr>
            <p:ph type="title"/>
          </p:nvPr>
        </p:nvSpPr>
        <p:spPr>
          <a:xfrm>
            <a:off x="1828800" y="2097300"/>
            <a:ext cx="6858000" cy="94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Build Systems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2" name="Shape 882"/>
        <p:cNvGrpSpPr/>
        <p:nvPr/>
      </p:nvGrpSpPr>
      <p:grpSpPr>
        <a:xfrm>
          <a:off x="0" y="0"/>
          <a:ext cx="0" cy="0"/>
          <a:chOff x="0" y="0"/>
          <a:chExt cx="0" cy="0"/>
        </a:xfrm>
      </p:grpSpPr>
      <p:sp>
        <p:nvSpPr>
          <p:cNvPr id="883" name="Google Shape;883;p77"/>
          <p:cNvSpPr/>
          <p:nvPr/>
        </p:nvSpPr>
        <p:spPr>
          <a:xfrm rot="10800000">
            <a:off x="4203087" y="115324"/>
            <a:ext cx="717900" cy="717600"/>
          </a:xfrm>
          <a:prstGeom prst="pie">
            <a:avLst>
              <a:gd fmla="val 2689583" name="adj1"/>
              <a:gd fmla="val 13510993" name="adj2"/>
            </a:avLst>
          </a:prstGeom>
          <a:solidFill>
            <a:srgbClr val="2BB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 name="Google Shape;884;p77"/>
          <p:cNvGrpSpPr/>
          <p:nvPr/>
        </p:nvGrpSpPr>
        <p:grpSpPr>
          <a:xfrm>
            <a:off x="4731550" y="818300"/>
            <a:ext cx="3955225" cy="747300"/>
            <a:chOff x="4530625" y="1206560"/>
            <a:chExt cx="3955225" cy="747300"/>
          </a:xfrm>
        </p:grpSpPr>
        <p:cxnSp>
          <p:nvCxnSpPr>
            <p:cNvPr id="885" name="Google Shape;885;p77"/>
            <p:cNvCxnSpPr/>
            <p:nvPr/>
          </p:nvCxnSpPr>
          <p:spPr>
            <a:xfrm>
              <a:off x="4530625" y="1582195"/>
              <a:ext cx="1652700" cy="0"/>
            </a:xfrm>
            <a:prstGeom prst="straightConnector1">
              <a:avLst/>
            </a:prstGeom>
            <a:noFill/>
            <a:ln cap="flat" cmpd="sng" w="9525">
              <a:solidFill>
                <a:srgbClr val="BDBDBD"/>
              </a:solidFill>
              <a:prstDash val="solid"/>
              <a:round/>
              <a:headEnd len="sm" w="sm" type="none"/>
              <a:tailEnd len="sm" w="sm" type="none"/>
            </a:ln>
          </p:spPr>
        </p:cxnSp>
        <p:sp>
          <p:nvSpPr>
            <p:cNvPr id="886" name="Google Shape;886;p77"/>
            <p:cNvSpPr/>
            <p:nvPr/>
          </p:nvSpPr>
          <p:spPr>
            <a:xfrm>
              <a:off x="6014671" y="1481782"/>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7"/>
            <p:cNvSpPr txBox="1"/>
            <p:nvPr/>
          </p:nvSpPr>
          <p:spPr>
            <a:xfrm>
              <a:off x="5990215" y="142376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sp>
          <p:nvSpPr>
            <p:cNvPr id="888" name="Google Shape;888;p77"/>
            <p:cNvSpPr txBox="1"/>
            <p:nvPr/>
          </p:nvSpPr>
          <p:spPr>
            <a:xfrm>
              <a:off x="6223850" y="1206560"/>
              <a:ext cx="22620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Fuzzing a target with Mayhem</a:t>
              </a:r>
              <a:endParaRPr sz="1200">
                <a:latin typeface="Roboto"/>
                <a:ea typeface="Roboto"/>
                <a:cs typeface="Roboto"/>
                <a:sym typeface="Roboto"/>
              </a:endParaRPr>
            </a:p>
            <a:p>
              <a:pPr indent="0" lvl="0" marL="0" rtl="0" algn="l">
                <a:lnSpc>
                  <a:spcPct val="115000"/>
                </a:lnSpc>
                <a:spcBef>
                  <a:spcPts val="0"/>
                </a:spcBef>
                <a:spcAft>
                  <a:spcPts val="1600"/>
                </a:spcAft>
                <a:buNone/>
              </a:pPr>
              <a:r>
                <a:t/>
              </a:r>
              <a:endParaRPr b="1" sz="800">
                <a:latin typeface="Roboto"/>
                <a:ea typeface="Roboto"/>
                <a:cs typeface="Roboto"/>
                <a:sym typeface="Roboto"/>
              </a:endParaRPr>
            </a:p>
          </p:txBody>
        </p:sp>
      </p:grpSp>
      <p:grpSp>
        <p:nvGrpSpPr>
          <p:cNvPr id="889" name="Google Shape;889;p77"/>
          <p:cNvGrpSpPr/>
          <p:nvPr/>
        </p:nvGrpSpPr>
        <p:grpSpPr>
          <a:xfrm>
            <a:off x="5265375" y="1751125"/>
            <a:ext cx="4064600" cy="747300"/>
            <a:chOff x="5064450" y="2086430"/>
            <a:chExt cx="4064600" cy="747300"/>
          </a:xfrm>
        </p:grpSpPr>
        <p:cxnSp>
          <p:nvCxnSpPr>
            <p:cNvPr id="890" name="Google Shape;890;p77"/>
            <p:cNvCxnSpPr/>
            <p:nvPr/>
          </p:nvCxnSpPr>
          <p:spPr>
            <a:xfrm>
              <a:off x="5064450" y="2460069"/>
              <a:ext cx="1119000" cy="0"/>
            </a:xfrm>
            <a:prstGeom prst="straightConnector1">
              <a:avLst/>
            </a:prstGeom>
            <a:noFill/>
            <a:ln cap="flat" cmpd="sng" w="9525">
              <a:solidFill>
                <a:srgbClr val="BDBDBD"/>
              </a:solidFill>
              <a:prstDash val="solid"/>
              <a:round/>
              <a:headEnd len="sm" w="sm" type="none"/>
              <a:tailEnd len="sm" w="sm" type="none"/>
            </a:ln>
          </p:spPr>
        </p:cxnSp>
        <p:sp>
          <p:nvSpPr>
            <p:cNvPr id="891" name="Google Shape;891;p77"/>
            <p:cNvSpPr/>
            <p:nvPr/>
          </p:nvSpPr>
          <p:spPr>
            <a:xfrm>
              <a:off x="6014671" y="2353882"/>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7"/>
            <p:cNvSpPr txBox="1"/>
            <p:nvPr/>
          </p:nvSpPr>
          <p:spPr>
            <a:xfrm>
              <a:off x="5991690" y="22950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sp>
          <p:nvSpPr>
            <p:cNvPr id="893" name="Google Shape;893;p77"/>
            <p:cNvSpPr txBox="1"/>
            <p:nvPr/>
          </p:nvSpPr>
          <p:spPr>
            <a:xfrm>
              <a:off x="6223850" y="2086430"/>
              <a:ext cx="29052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Set up build systems with CMake</a:t>
              </a:r>
              <a:endParaRPr b="1" sz="1200">
                <a:latin typeface="Roboto"/>
                <a:ea typeface="Roboto"/>
                <a:cs typeface="Roboto"/>
                <a:sym typeface="Roboto"/>
              </a:endParaRPr>
            </a:p>
            <a:p>
              <a:pPr indent="0" lvl="0" marL="0" rtl="0" algn="l">
                <a:lnSpc>
                  <a:spcPct val="115000"/>
                </a:lnSpc>
                <a:spcBef>
                  <a:spcPts val="0"/>
                </a:spcBef>
                <a:spcAft>
                  <a:spcPts val="1600"/>
                </a:spcAft>
                <a:buNone/>
              </a:pPr>
              <a:r>
                <a:t/>
              </a:r>
              <a:endParaRPr b="1" sz="800">
                <a:latin typeface="Roboto"/>
                <a:ea typeface="Roboto"/>
                <a:cs typeface="Roboto"/>
                <a:sym typeface="Roboto"/>
              </a:endParaRPr>
            </a:p>
          </p:txBody>
        </p:sp>
      </p:grpSp>
      <p:grpSp>
        <p:nvGrpSpPr>
          <p:cNvPr id="894" name="Google Shape;894;p77"/>
          <p:cNvGrpSpPr/>
          <p:nvPr/>
        </p:nvGrpSpPr>
        <p:grpSpPr>
          <a:xfrm>
            <a:off x="5775075" y="2830550"/>
            <a:ext cx="3140299" cy="747300"/>
            <a:chOff x="5574150" y="3083455"/>
            <a:chExt cx="3140299" cy="747300"/>
          </a:xfrm>
        </p:grpSpPr>
        <p:cxnSp>
          <p:nvCxnSpPr>
            <p:cNvPr id="895" name="Google Shape;895;p77"/>
            <p:cNvCxnSpPr/>
            <p:nvPr/>
          </p:nvCxnSpPr>
          <p:spPr>
            <a:xfrm>
              <a:off x="5574150" y="3449448"/>
              <a:ext cx="609300" cy="0"/>
            </a:xfrm>
            <a:prstGeom prst="straightConnector1">
              <a:avLst/>
            </a:prstGeom>
            <a:noFill/>
            <a:ln cap="flat" cmpd="sng" w="9525">
              <a:solidFill>
                <a:srgbClr val="BDBDBD"/>
              </a:solidFill>
              <a:prstDash val="solid"/>
              <a:round/>
              <a:headEnd len="sm" w="sm" type="none"/>
              <a:tailEnd len="sm" w="sm" type="none"/>
            </a:ln>
          </p:spPr>
        </p:cxnSp>
        <p:sp>
          <p:nvSpPr>
            <p:cNvPr id="896" name="Google Shape;896;p77"/>
            <p:cNvSpPr/>
            <p:nvPr/>
          </p:nvSpPr>
          <p:spPr>
            <a:xfrm>
              <a:off x="6014671" y="3349032"/>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7"/>
            <p:cNvSpPr txBox="1"/>
            <p:nvPr/>
          </p:nvSpPr>
          <p:spPr>
            <a:xfrm>
              <a:off x="5991690" y="329111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5</a:t>
              </a:r>
              <a:endParaRPr>
                <a:solidFill>
                  <a:srgbClr val="FFFFFF"/>
                </a:solidFill>
              </a:endParaRPr>
            </a:p>
          </p:txBody>
        </p:sp>
        <p:sp>
          <p:nvSpPr>
            <p:cNvPr id="898" name="Google Shape;898;p77"/>
            <p:cNvSpPr txBox="1"/>
            <p:nvPr/>
          </p:nvSpPr>
          <p:spPr>
            <a:xfrm>
              <a:off x="6223849" y="3083455"/>
              <a:ext cx="24906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Automate with Github Actions</a:t>
              </a:r>
              <a:endParaRPr sz="1200">
                <a:latin typeface="Roboto"/>
                <a:ea typeface="Roboto"/>
                <a:cs typeface="Roboto"/>
                <a:sym typeface="Roboto"/>
              </a:endParaRPr>
            </a:p>
            <a:p>
              <a:pPr indent="0" lvl="0" marL="0" rtl="0" algn="l">
                <a:lnSpc>
                  <a:spcPct val="115000"/>
                </a:lnSpc>
                <a:spcBef>
                  <a:spcPts val="0"/>
                </a:spcBef>
                <a:spcAft>
                  <a:spcPts val="1600"/>
                </a:spcAft>
                <a:buNone/>
              </a:pPr>
              <a:r>
                <a:t/>
              </a:r>
              <a:endParaRPr b="1" sz="800">
                <a:latin typeface="Roboto"/>
                <a:ea typeface="Roboto"/>
                <a:cs typeface="Roboto"/>
                <a:sym typeface="Roboto"/>
              </a:endParaRPr>
            </a:p>
          </p:txBody>
        </p:sp>
      </p:grpSp>
      <p:grpSp>
        <p:nvGrpSpPr>
          <p:cNvPr id="899" name="Google Shape;899;p77"/>
          <p:cNvGrpSpPr/>
          <p:nvPr/>
        </p:nvGrpSpPr>
        <p:grpSpPr>
          <a:xfrm>
            <a:off x="378775" y="1319450"/>
            <a:ext cx="3693650" cy="747300"/>
            <a:chOff x="519175" y="1672400"/>
            <a:chExt cx="3693650" cy="747300"/>
          </a:xfrm>
        </p:grpSpPr>
        <p:cxnSp>
          <p:nvCxnSpPr>
            <p:cNvPr id="900" name="Google Shape;900;p77"/>
            <p:cNvCxnSpPr/>
            <p:nvPr/>
          </p:nvCxnSpPr>
          <p:spPr>
            <a:xfrm rot="10800000">
              <a:off x="2921325" y="2046050"/>
              <a:ext cx="1291500" cy="0"/>
            </a:xfrm>
            <a:prstGeom prst="straightConnector1">
              <a:avLst/>
            </a:prstGeom>
            <a:noFill/>
            <a:ln cap="flat" cmpd="sng" w="9525">
              <a:solidFill>
                <a:srgbClr val="BDBDBD"/>
              </a:solidFill>
              <a:prstDash val="solid"/>
              <a:round/>
              <a:headEnd len="sm" w="sm" type="none"/>
              <a:tailEnd len="sm" w="sm" type="none"/>
            </a:ln>
          </p:spPr>
        </p:cxnSp>
        <p:sp>
          <p:nvSpPr>
            <p:cNvPr id="901" name="Google Shape;901;p77"/>
            <p:cNvSpPr/>
            <p:nvPr/>
          </p:nvSpPr>
          <p:spPr>
            <a:xfrm>
              <a:off x="2874851" y="1943786"/>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7"/>
            <p:cNvSpPr txBox="1"/>
            <p:nvPr/>
          </p:nvSpPr>
          <p:spPr>
            <a:xfrm>
              <a:off x="2849841" y="1884747"/>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sp>
          <p:nvSpPr>
            <p:cNvPr id="903" name="Google Shape;903;p77"/>
            <p:cNvSpPr txBox="1"/>
            <p:nvPr/>
          </p:nvSpPr>
          <p:spPr>
            <a:xfrm>
              <a:off x="519175" y="1672400"/>
              <a:ext cx="23523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latin typeface="Roboto"/>
                  <a:ea typeface="Roboto"/>
                  <a:cs typeface="Roboto"/>
                  <a:sym typeface="Roboto"/>
                </a:rPr>
                <a:t>Package a target using Docker</a:t>
              </a:r>
              <a:endParaRPr sz="1200">
                <a:latin typeface="Roboto"/>
                <a:ea typeface="Roboto"/>
                <a:cs typeface="Roboto"/>
                <a:sym typeface="Roboto"/>
              </a:endParaRPr>
            </a:p>
            <a:p>
              <a:pPr indent="0" lvl="0" marL="0" rtl="0" algn="r">
                <a:lnSpc>
                  <a:spcPct val="115000"/>
                </a:lnSpc>
                <a:spcBef>
                  <a:spcPts val="0"/>
                </a:spcBef>
                <a:spcAft>
                  <a:spcPts val="1600"/>
                </a:spcAft>
                <a:buNone/>
              </a:pPr>
              <a:r>
                <a:t/>
              </a:r>
              <a:endParaRPr b="1" sz="800">
                <a:latin typeface="Roboto"/>
                <a:ea typeface="Roboto"/>
                <a:cs typeface="Roboto"/>
                <a:sym typeface="Roboto"/>
              </a:endParaRPr>
            </a:p>
          </p:txBody>
        </p:sp>
      </p:grpSp>
      <p:grpSp>
        <p:nvGrpSpPr>
          <p:cNvPr id="904" name="Google Shape;904;p77"/>
          <p:cNvGrpSpPr/>
          <p:nvPr/>
        </p:nvGrpSpPr>
        <p:grpSpPr>
          <a:xfrm>
            <a:off x="79750" y="2237025"/>
            <a:ext cx="3545645" cy="747300"/>
            <a:chOff x="220150" y="2507615"/>
            <a:chExt cx="3545645" cy="747300"/>
          </a:xfrm>
        </p:grpSpPr>
        <p:cxnSp>
          <p:nvCxnSpPr>
            <p:cNvPr id="905" name="Google Shape;905;p77"/>
            <p:cNvCxnSpPr/>
            <p:nvPr/>
          </p:nvCxnSpPr>
          <p:spPr>
            <a:xfrm rot="10800000">
              <a:off x="2915895" y="2881250"/>
              <a:ext cx="849900" cy="0"/>
            </a:xfrm>
            <a:prstGeom prst="straightConnector1">
              <a:avLst/>
            </a:prstGeom>
            <a:noFill/>
            <a:ln cap="flat" cmpd="sng" w="9525">
              <a:solidFill>
                <a:srgbClr val="BDBDBD"/>
              </a:solidFill>
              <a:prstDash val="solid"/>
              <a:round/>
              <a:headEnd len="sm" w="sm" type="none"/>
              <a:tailEnd len="sm" w="sm" type="none"/>
            </a:ln>
          </p:spPr>
        </p:cxnSp>
        <p:sp>
          <p:nvSpPr>
            <p:cNvPr id="906" name="Google Shape;906;p77"/>
            <p:cNvSpPr/>
            <p:nvPr/>
          </p:nvSpPr>
          <p:spPr>
            <a:xfrm>
              <a:off x="2874851" y="2780836"/>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7"/>
            <p:cNvSpPr txBox="1"/>
            <p:nvPr/>
          </p:nvSpPr>
          <p:spPr>
            <a:xfrm>
              <a:off x="2849841" y="272479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sp>
          <p:nvSpPr>
            <p:cNvPr id="908" name="Google Shape;908;p77"/>
            <p:cNvSpPr txBox="1"/>
            <p:nvPr/>
          </p:nvSpPr>
          <p:spPr>
            <a:xfrm>
              <a:off x="220150" y="2507615"/>
              <a:ext cx="26514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Create a Fuzz Target (w/ libFuzzer)</a:t>
              </a:r>
              <a:endParaRPr sz="1200">
                <a:latin typeface="Roboto"/>
                <a:ea typeface="Roboto"/>
                <a:cs typeface="Roboto"/>
                <a:sym typeface="Roboto"/>
              </a:endParaRPr>
            </a:p>
            <a:p>
              <a:pPr indent="0" lvl="0" marL="0" rtl="0" algn="r">
                <a:lnSpc>
                  <a:spcPct val="115000"/>
                </a:lnSpc>
                <a:spcBef>
                  <a:spcPts val="0"/>
                </a:spcBef>
                <a:spcAft>
                  <a:spcPts val="1600"/>
                </a:spcAft>
                <a:buNone/>
              </a:pPr>
              <a:r>
                <a:t/>
              </a:r>
              <a:endParaRPr b="1" sz="800">
                <a:latin typeface="Roboto"/>
                <a:ea typeface="Roboto"/>
                <a:cs typeface="Roboto"/>
                <a:sym typeface="Roboto"/>
              </a:endParaRPr>
            </a:p>
          </p:txBody>
        </p:sp>
      </p:grpSp>
      <p:grpSp>
        <p:nvGrpSpPr>
          <p:cNvPr id="909" name="Google Shape;909;p77"/>
          <p:cNvGrpSpPr/>
          <p:nvPr/>
        </p:nvGrpSpPr>
        <p:grpSpPr>
          <a:xfrm>
            <a:off x="2817409" y="943152"/>
            <a:ext cx="3509178" cy="3257208"/>
            <a:chOff x="3318063" y="1368287"/>
            <a:chExt cx="2408000" cy="2993482"/>
          </a:xfrm>
        </p:grpSpPr>
        <p:sp>
          <p:nvSpPr>
            <p:cNvPr id="910" name="Google Shape;910;p77"/>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911" name="Google Shape;911;p77"/>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156128"/>
            </a:solidFill>
            <a:ln>
              <a:noFill/>
            </a:ln>
          </p:spPr>
        </p:sp>
        <p:sp>
          <p:nvSpPr>
            <p:cNvPr id="912" name="Google Shape;912;p77"/>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25A52F"/>
            </a:solidFill>
            <a:ln>
              <a:noFill/>
            </a:ln>
          </p:spPr>
        </p:sp>
        <p:sp>
          <p:nvSpPr>
            <p:cNvPr id="913" name="Google Shape;913;p77"/>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914" name="Google Shape;914;p77"/>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915" name="Google Shape;915;p77"/>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916" name="Google Shape;916;p77"/>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917" name="Google Shape;917;p77"/>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615515"/>
            </a:solidFill>
            <a:ln>
              <a:noFill/>
            </a:ln>
          </p:spPr>
        </p:sp>
        <p:sp>
          <p:nvSpPr>
            <p:cNvPr id="918" name="Google Shape;918;p77"/>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919" name="Google Shape;919;p77"/>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920" name="Google Shape;920;p77"/>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153461"/>
            </a:solidFill>
            <a:ln>
              <a:noFill/>
            </a:ln>
          </p:spPr>
        </p:sp>
        <p:sp>
          <p:nvSpPr>
            <p:cNvPr id="921" name="Google Shape;921;p77"/>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1C427F"/>
            </a:solidFill>
            <a:ln>
              <a:noFill/>
            </a:ln>
          </p:spPr>
        </p:sp>
        <p:sp>
          <p:nvSpPr>
            <p:cNvPr id="922" name="Google Shape;922;p77"/>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923" name="Google Shape;923;p77"/>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701C7F"/>
            </a:solidFill>
            <a:ln>
              <a:noFill/>
            </a:ln>
          </p:spPr>
        </p:sp>
        <p:sp>
          <p:nvSpPr>
            <p:cNvPr id="924" name="Google Shape;924;p77"/>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611515"/>
            </a:solidFill>
            <a:ln>
              <a:noFill/>
            </a:ln>
          </p:spPr>
        </p:sp>
        <p:sp>
          <p:nvSpPr>
            <p:cNvPr id="925" name="Google Shape;925;p77"/>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861E1E"/>
            </a:solidFill>
            <a:ln>
              <a:noFill/>
            </a:ln>
          </p:spPr>
        </p:sp>
        <p:sp>
          <p:nvSpPr>
            <p:cNvPr id="926" name="Google Shape;926;p77"/>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E4B738"/>
            </a:solidFill>
            <a:ln>
              <a:noFill/>
            </a:ln>
          </p:spPr>
        </p:sp>
      </p:grpSp>
      <p:pic>
        <p:nvPicPr>
          <p:cNvPr id="927" name="Google Shape;927;p77"/>
          <p:cNvPicPr preferRelativeResize="0"/>
          <p:nvPr/>
        </p:nvPicPr>
        <p:blipFill rotWithShape="1">
          <a:blip r:embed="rId3">
            <a:alphaModFix/>
          </a:blip>
          <a:srcRect b="0" l="0" r="68234" t="0"/>
          <a:stretch/>
        </p:blipFill>
        <p:spPr>
          <a:xfrm>
            <a:off x="7183400" y="1098479"/>
            <a:ext cx="777525" cy="827250"/>
          </a:xfrm>
          <a:prstGeom prst="rect">
            <a:avLst/>
          </a:prstGeom>
          <a:noFill/>
          <a:ln>
            <a:noFill/>
          </a:ln>
        </p:spPr>
      </p:pic>
      <p:pic>
        <p:nvPicPr>
          <p:cNvPr id="928" name="Google Shape;928;p77"/>
          <p:cNvPicPr preferRelativeResize="0"/>
          <p:nvPr/>
        </p:nvPicPr>
        <p:blipFill>
          <a:blip r:embed="rId4">
            <a:alphaModFix/>
          </a:blip>
          <a:stretch>
            <a:fillRect/>
          </a:stretch>
        </p:blipFill>
        <p:spPr>
          <a:xfrm>
            <a:off x="1058575" y="1636050"/>
            <a:ext cx="902000" cy="646850"/>
          </a:xfrm>
          <a:prstGeom prst="rect">
            <a:avLst/>
          </a:prstGeom>
          <a:noFill/>
          <a:ln>
            <a:noFill/>
          </a:ln>
        </p:spPr>
      </p:pic>
      <p:pic>
        <p:nvPicPr>
          <p:cNvPr id="929" name="Google Shape;929;p77"/>
          <p:cNvPicPr preferRelativeResize="0"/>
          <p:nvPr/>
        </p:nvPicPr>
        <p:blipFill>
          <a:blip r:embed="rId5">
            <a:alphaModFix/>
          </a:blip>
          <a:stretch>
            <a:fillRect/>
          </a:stretch>
        </p:blipFill>
        <p:spPr>
          <a:xfrm>
            <a:off x="6841187" y="2016900"/>
            <a:ext cx="1461950" cy="827250"/>
          </a:xfrm>
          <a:prstGeom prst="rect">
            <a:avLst/>
          </a:prstGeom>
          <a:noFill/>
          <a:ln>
            <a:noFill/>
          </a:ln>
        </p:spPr>
      </p:pic>
      <p:pic>
        <p:nvPicPr>
          <p:cNvPr id="930" name="Google Shape;930;p77"/>
          <p:cNvPicPr preferRelativeResize="0"/>
          <p:nvPr/>
        </p:nvPicPr>
        <p:blipFill>
          <a:blip r:embed="rId6">
            <a:alphaModFix/>
          </a:blip>
          <a:stretch>
            <a:fillRect/>
          </a:stretch>
        </p:blipFill>
        <p:spPr>
          <a:xfrm>
            <a:off x="899075" y="2593650"/>
            <a:ext cx="902000" cy="902000"/>
          </a:xfrm>
          <a:prstGeom prst="rect">
            <a:avLst/>
          </a:prstGeom>
          <a:noFill/>
          <a:ln>
            <a:noFill/>
          </a:ln>
        </p:spPr>
      </p:pic>
      <p:pic>
        <p:nvPicPr>
          <p:cNvPr id="931" name="Google Shape;931;p77"/>
          <p:cNvPicPr preferRelativeResize="0"/>
          <p:nvPr/>
        </p:nvPicPr>
        <p:blipFill>
          <a:blip r:embed="rId7">
            <a:alphaModFix/>
          </a:blip>
          <a:stretch>
            <a:fillRect/>
          </a:stretch>
        </p:blipFill>
        <p:spPr>
          <a:xfrm>
            <a:off x="7183388" y="3295438"/>
            <a:ext cx="777525" cy="777525"/>
          </a:xfrm>
          <a:prstGeom prst="rect">
            <a:avLst/>
          </a:prstGeom>
          <a:noFill/>
          <a:ln>
            <a:noFill/>
          </a:ln>
        </p:spPr>
      </p:pic>
      <p:grpSp>
        <p:nvGrpSpPr>
          <p:cNvPr id="932" name="Google Shape;932;p77"/>
          <p:cNvGrpSpPr/>
          <p:nvPr/>
        </p:nvGrpSpPr>
        <p:grpSpPr>
          <a:xfrm>
            <a:off x="4148327" y="45963"/>
            <a:ext cx="827404" cy="827404"/>
            <a:chOff x="2902488" y="902232"/>
            <a:chExt cx="3339000" cy="3339000"/>
          </a:xfrm>
        </p:grpSpPr>
        <p:sp>
          <p:nvSpPr>
            <p:cNvPr id="933" name="Google Shape;933;p77"/>
            <p:cNvSpPr/>
            <p:nvPr/>
          </p:nvSpPr>
          <p:spPr>
            <a:xfrm rot="-5400000">
              <a:off x="2902488" y="902232"/>
              <a:ext cx="3339000" cy="3339000"/>
            </a:xfrm>
            <a:prstGeom prst="ellipse">
              <a:avLst/>
            </a:prstGeom>
            <a:noFill/>
            <a:ln cap="flat" cmpd="sng" w="19050">
              <a:solidFill>
                <a:srgbClr val="1D7E7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7"/>
            <p:cNvSpPr/>
            <p:nvPr/>
          </p:nvSpPr>
          <p:spPr>
            <a:xfrm>
              <a:off x="3123875" y="1123625"/>
              <a:ext cx="2896500" cy="2896200"/>
            </a:xfrm>
            <a:prstGeom prst="pie">
              <a:avLst>
                <a:gd fmla="val 2689583" name="adj1"/>
                <a:gd fmla="val 13510993" name="adj2"/>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 name="Google Shape;935;p77"/>
          <p:cNvSpPr/>
          <p:nvPr/>
        </p:nvSpPr>
        <p:spPr>
          <a:xfrm>
            <a:off x="4337039" y="234675"/>
            <a:ext cx="450000" cy="450000"/>
          </a:xfrm>
          <a:prstGeom prst="ellipse">
            <a:avLst/>
          </a:prstGeom>
          <a:solidFill>
            <a:srgbClr val="1B786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36" name="Google Shape;936;p77"/>
          <p:cNvSpPr txBox="1"/>
          <p:nvPr/>
        </p:nvSpPr>
        <p:spPr>
          <a:xfrm>
            <a:off x="3520432" y="212529"/>
            <a:ext cx="2083200" cy="523200"/>
          </a:xfrm>
          <a:prstGeom prst="rect">
            <a:avLst/>
          </a:prstGeom>
          <a:noFill/>
          <a:ln>
            <a:noFill/>
          </a:ln>
          <a:effectLst>
            <a:outerShdw blurRad="85725" rotWithShape="0" algn="bl" dir="6360000" dist="57150">
              <a:srgbClr val="000000"/>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rPr>
              <a:t>What is </a:t>
            </a:r>
            <a:endParaRPr b="1" sz="1100">
              <a:solidFill>
                <a:schemeClr val="lt1"/>
              </a:solidFill>
            </a:endParaRPr>
          </a:p>
          <a:p>
            <a:pPr indent="0" lvl="0" marL="0" rtl="0" algn="ctr">
              <a:spcBef>
                <a:spcPts val="0"/>
              </a:spcBef>
              <a:spcAft>
                <a:spcPts val="0"/>
              </a:spcAft>
              <a:buNone/>
            </a:pPr>
            <a:r>
              <a:rPr b="1" lang="en" sz="1100">
                <a:solidFill>
                  <a:schemeClr val="lt1"/>
                </a:solidFill>
              </a:rPr>
              <a:t>Fuzzing?</a:t>
            </a:r>
            <a:endParaRPr b="1" sz="11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pic>
        <p:nvPicPr>
          <p:cNvPr id="941" name="Google Shape;941;p78"/>
          <p:cNvPicPr preferRelativeResize="0"/>
          <p:nvPr/>
        </p:nvPicPr>
        <p:blipFill rotWithShape="1">
          <a:blip r:embed="rId3">
            <a:alphaModFix/>
          </a:blip>
          <a:srcRect b="0" l="0" r="68234" t="0"/>
          <a:stretch/>
        </p:blipFill>
        <p:spPr>
          <a:xfrm>
            <a:off x="4183238" y="1028704"/>
            <a:ext cx="777525" cy="827250"/>
          </a:xfrm>
          <a:prstGeom prst="rect">
            <a:avLst/>
          </a:prstGeom>
          <a:noFill/>
          <a:ln>
            <a:noFill/>
          </a:ln>
        </p:spPr>
      </p:pic>
      <p:pic>
        <p:nvPicPr>
          <p:cNvPr id="942" name="Google Shape;942;p78"/>
          <p:cNvPicPr preferRelativeResize="0"/>
          <p:nvPr/>
        </p:nvPicPr>
        <p:blipFill>
          <a:blip r:embed="rId4">
            <a:alphaModFix/>
          </a:blip>
          <a:stretch>
            <a:fillRect/>
          </a:stretch>
        </p:blipFill>
        <p:spPr>
          <a:xfrm>
            <a:off x="3096925" y="3368588"/>
            <a:ext cx="902000" cy="646850"/>
          </a:xfrm>
          <a:prstGeom prst="rect">
            <a:avLst/>
          </a:prstGeom>
          <a:noFill/>
          <a:ln>
            <a:noFill/>
          </a:ln>
        </p:spPr>
      </p:pic>
      <p:pic>
        <p:nvPicPr>
          <p:cNvPr id="943" name="Google Shape;943;p78"/>
          <p:cNvPicPr preferRelativeResize="0"/>
          <p:nvPr/>
        </p:nvPicPr>
        <p:blipFill>
          <a:blip r:embed="rId5">
            <a:alphaModFix/>
          </a:blip>
          <a:stretch>
            <a:fillRect/>
          </a:stretch>
        </p:blipFill>
        <p:spPr>
          <a:xfrm>
            <a:off x="2075350" y="1028700"/>
            <a:ext cx="902000" cy="902000"/>
          </a:xfrm>
          <a:prstGeom prst="rect">
            <a:avLst/>
          </a:prstGeom>
          <a:noFill/>
          <a:ln>
            <a:noFill/>
          </a:ln>
        </p:spPr>
      </p:pic>
      <p:pic>
        <p:nvPicPr>
          <p:cNvPr id="944" name="Google Shape;944;p78"/>
          <p:cNvPicPr preferRelativeResize="0"/>
          <p:nvPr/>
        </p:nvPicPr>
        <p:blipFill>
          <a:blip r:embed="rId6">
            <a:alphaModFix/>
          </a:blip>
          <a:stretch>
            <a:fillRect/>
          </a:stretch>
        </p:blipFill>
        <p:spPr>
          <a:xfrm>
            <a:off x="5242838" y="3303238"/>
            <a:ext cx="777525" cy="777525"/>
          </a:xfrm>
          <a:prstGeom prst="rect">
            <a:avLst/>
          </a:prstGeom>
          <a:noFill/>
          <a:ln>
            <a:noFill/>
          </a:ln>
        </p:spPr>
      </p:pic>
      <p:sp>
        <p:nvSpPr>
          <p:cNvPr id="945" name="Google Shape;945;p78"/>
          <p:cNvSpPr/>
          <p:nvPr/>
        </p:nvSpPr>
        <p:spPr>
          <a:xfrm flipH="1" rot="984884">
            <a:off x="6580090"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8"/>
          <p:cNvSpPr/>
          <p:nvPr/>
        </p:nvSpPr>
        <p:spPr>
          <a:xfrm rot="-984884">
            <a:off x="5557569"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8"/>
          <p:cNvSpPr/>
          <p:nvPr/>
        </p:nvSpPr>
        <p:spPr>
          <a:xfrm flipH="1" rot="984884">
            <a:off x="4522797"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8"/>
          <p:cNvSpPr/>
          <p:nvPr/>
        </p:nvSpPr>
        <p:spPr>
          <a:xfrm rot="-984884">
            <a:off x="3500275"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8"/>
          <p:cNvSpPr/>
          <p:nvPr/>
        </p:nvSpPr>
        <p:spPr>
          <a:xfrm flipH="1" rot="984884">
            <a:off x="2469620"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8"/>
          <p:cNvSpPr txBox="1"/>
          <p:nvPr/>
        </p:nvSpPr>
        <p:spPr>
          <a:xfrm>
            <a:off x="2463725" y="2781876"/>
            <a:ext cx="2073600" cy="276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Package a target using Docker</a:t>
            </a:r>
            <a:endParaRPr sz="10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b="1" sz="1000">
              <a:solidFill>
                <a:schemeClr val="dk1"/>
              </a:solidFill>
              <a:latin typeface="Roboto"/>
              <a:ea typeface="Roboto"/>
              <a:cs typeface="Roboto"/>
              <a:sym typeface="Roboto"/>
            </a:endParaRPr>
          </a:p>
        </p:txBody>
      </p:sp>
      <p:sp>
        <p:nvSpPr>
          <p:cNvPr id="951" name="Google Shape;951;p78"/>
          <p:cNvSpPr/>
          <p:nvPr/>
        </p:nvSpPr>
        <p:spPr>
          <a:xfrm rot="-1789476">
            <a:off x="3467692" y="2646587"/>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8"/>
          <p:cNvSpPr/>
          <p:nvPr/>
        </p:nvSpPr>
        <p:spPr>
          <a:xfrm>
            <a:off x="3505703" y="3079879"/>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8"/>
          <p:cNvSpPr/>
          <p:nvPr/>
        </p:nvSpPr>
        <p:spPr>
          <a:xfrm rot="-984884">
            <a:off x="1447098"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8"/>
          <p:cNvSpPr/>
          <p:nvPr/>
        </p:nvSpPr>
        <p:spPr>
          <a:xfrm rot="-1789476">
            <a:off x="5520870" y="2646587"/>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8"/>
          <p:cNvSpPr txBox="1"/>
          <p:nvPr/>
        </p:nvSpPr>
        <p:spPr>
          <a:xfrm>
            <a:off x="4668600" y="2811100"/>
            <a:ext cx="19260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Automate with Github Actions</a:t>
            </a:r>
            <a:endParaRPr b="1" sz="1000">
              <a:solidFill>
                <a:schemeClr val="dk1"/>
              </a:solidFill>
              <a:latin typeface="Roboto"/>
              <a:ea typeface="Roboto"/>
              <a:cs typeface="Roboto"/>
              <a:sym typeface="Roboto"/>
            </a:endParaRPr>
          </a:p>
        </p:txBody>
      </p:sp>
      <p:sp>
        <p:nvSpPr>
          <p:cNvPr id="956" name="Google Shape;956;p78"/>
          <p:cNvSpPr/>
          <p:nvPr/>
        </p:nvSpPr>
        <p:spPr>
          <a:xfrm>
            <a:off x="5556103" y="3079879"/>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8"/>
          <p:cNvSpPr/>
          <p:nvPr/>
        </p:nvSpPr>
        <p:spPr>
          <a:xfrm rot="-1789476">
            <a:off x="6536164"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8"/>
          <p:cNvSpPr txBox="1"/>
          <p:nvPr/>
        </p:nvSpPr>
        <p:spPr>
          <a:xfrm>
            <a:off x="5913075" y="2060800"/>
            <a:ext cx="17145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Roboto"/>
                <a:ea typeface="Roboto"/>
                <a:cs typeface="Roboto"/>
                <a:sym typeface="Roboto"/>
              </a:rPr>
              <a:t>Set up regression testing</a:t>
            </a:r>
            <a:endParaRPr sz="1000">
              <a:solidFill>
                <a:schemeClr val="dk1"/>
              </a:solidFill>
              <a:latin typeface="Roboto"/>
              <a:ea typeface="Roboto"/>
              <a:cs typeface="Roboto"/>
              <a:sym typeface="Roboto"/>
            </a:endParaRPr>
          </a:p>
        </p:txBody>
      </p:sp>
      <p:sp>
        <p:nvSpPr>
          <p:cNvPr id="959" name="Google Shape;959;p78"/>
          <p:cNvSpPr/>
          <p:nvPr/>
        </p:nvSpPr>
        <p:spPr>
          <a:xfrm rot="10800000">
            <a:off x="6571085"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8"/>
          <p:cNvSpPr/>
          <p:nvPr/>
        </p:nvSpPr>
        <p:spPr>
          <a:xfrm rot="-1789476">
            <a:off x="4478870"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8"/>
          <p:cNvSpPr txBox="1"/>
          <p:nvPr/>
        </p:nvSpPr>
        <p:spPr>
          <a:xfrm>
            <a:off x="3657350" y="2060800"/>
            <a:ext cx="19887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Fuzzing a target with Mayhem</a:t>
            </a:r>
            <a:endParaRPr b="1" sz="1000">
              <a:solidFill>
                <a:schemeClr val="dk1"/>
              </a:solidFill>
              <a:latin typeface="Roboto"/>
              <a:ea typeface="Roboto"/>
              <a:cs typeface="Roboto"/>
              <a:sym typeface="Roboto"/>
            </a:endParaRPr>
          </a:p>
        </p:txBody>
      </p:sp>
      <p:sp>
        <p:nvSpPr>
          <p:cNvPr id="962" name="Google Shape;962;p78"/>
          <p:cNvSpPr/>
          <p:nvPr/>
        </p:nvSpPr>
        <p:spPr>
          <a:xfrm rot="10800000">
            <a:off x="4514078"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8"/>
          <p:cNvSpPr txBox="1"/>
          <p:nvPr/>
        </p:nvSpPr>
        <p:spPr>
          <a:xfrm>
            <a:off x="1395350" y="2060800"/>
            <a:ext cx="22620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dk1"/>
                </a:solidFill>
                <a:latin typeface="Roboto"/>
                <a:ea typeface="Roboto"/>
                <a:cs typeface="Roboto"/>
                <a:sym typeface="Roboto"/>
              </a:rPr>
              <a:t>Create a Fuzz Target with libFuzzer</a:t>
            </a:r>
            <a:endParaRPr b="1" sz="10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sz="600">
              <a:solidFill>
                <a:schemeClr val="dk1"/>
              </a:solidFill>
              <a:latin typeface="Roboto"/>
              <a:ea typeface="Roboto"/>
              <a:cs typeface="Roboto"/>
              <a:sym typeface="Roboto"/>
            </a:endParaRPr>
          </a:p>
        </p:txBody>
      </p:sp>
      <p:sp>
        <p:nvSpPr>
          <p:cNvPr id="964" name="Google Shape;964;p78"/>
          <p:cNvSpPr/>
          <p:nvPr/>
        </p:nvSpPr>
        <p:spPr>
          <a:xfrm rot="10800000">
            <a:off x="2463728"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8"/>
          <p:cNvSpPr/>
          <p:nvPr/>
        </p:nvSpPr>
        <p:spPr>
          <a:xfrm rot="-1789476">
            <a:off x="2425693"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6" name="Google Shape;966;p78"/>
          <p:cNvPicPr preferRelativeResize="0"/>
          <p:nvPr/>
        </p:nvPicPr>
        <p:blipFill>
          <a:blip r:embed="rId7">
            <a:alphaModFix/>
          </a:blip>
          <a:stretch>
            <a:fillRect/>
          </a:stretch>
        </p:blipFill>
        <p:spPr>
          <a:xfrm>
            <a:off x="6156934" y="1028700"/>
            <a:ext cx="902000" cy="902000"/>
          </a:xfrm>
          <a:prstGeom prst="rect">
            <a:avLst/>
          </a:prstGeom>
          <a:noFill/>
          <a:ln>
            <a:noFill/>
          </a:ln>
        </p:spPr>
      </p:pic>
      <p:sp>
        <p:nvSpPr>
          <p:cNvPr id="967" name="Google Shape;967;p78"/>
          <p:cNvSpPr txBox="1"/>
          <p:nvPr>
            <p:ph type="title"/>
          </p:nvPr>
        </p:nvSpPr>
        <p:spPr>
          <a:xfrm>
            <a:off x="457200" y="228600"/>
            <a:ext cx="82296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Modern CI/CD Pipeline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79"/>
          <p:cNvSpPr txBox="1"/>
          <p:nvPr>
            <p:ph idx="1" type="body"/>
          </p:nvPr>
        </p:nvSpPr>
        <p:spPr>
          <a:xfrm>
            <a:off x="457200" y="1248850"/>
            <a:ext cx="8229600" cy="3437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solidFill>
                  <a:schemeClr val="dk1"/>
                </a:solidFill>
              </a:rPr>
              <a:t>OSS and Industry use build systems to enable automation and repeatability of compilation steps.</a:t>
            </a:r>
            <a:endParaRPr>
              <a:solidFill>
                <a:schemeClr val="dk1"/>
              </a:solidFill>
            </a:endParaRPr>
          </a:p>
          <a:p>
            <a:pPr indent="0" lvl="0" marL="0" rtl="0" algn="l">
              <a:spcBef>
                <a:spcPts val="1000"/>
              </a:spcBef>
              <a:spcAft>
                <a:spcPts val="0"/>
              </a:spcAft>
              <a:buNone/>
            </a:pPr>
            <a:r>
              <a:t/>
            </a:r>
            <a:endParaRPr>
              <a:solidFill>
                <a:schemeClr val="dk1"/>
              </a:solidFill>
            </a:endParaRPr>
          </a:p>
          <a:p>
            <a:pPr indent="-330200" lvl="0" marL="457200" rtl="0" algn="l">
              <a:spcBef>
                <a:spcPts val="1000"/>
              </a:spcBef>
              <a:spcAft>
                <a:spcPts val="0"/>
              </a:spcAft>
              <a:buSzPts val="1600"/>
              <a:buChar char="●"/>
            </a:pPr>
            <a:r>
              <a:rPr lang="en"/>
              <a:t>Projects written in compiled languages </a:t>
            </a:r>
            <a:r>
              <a:rPr lang="en"/>
              <a:t>need to be built before the code is run</a:t>
            </a:r>
            <a:r>
              <a:rPr lang="en"/>
              <a:t>!	</a:t>
            </a:r>
            <a:endParaRPr/>
          </a:p>
          <a:p>
            <a:pPr indent="0" lvl="0" marL="914400" rtl="0" algn="l">
              <a:spcBef>
                <a:spcPts val="1000"/>
              </a:spcBef>
              <a:spcAft>
                <a:spcPts val="0"/>
              </a:spcAft>
              <a:buNone/>
            </a:pPr>
            <a:r>
              <a:t/>
            </a:r>
            <a:endParaRPr/>
          </a:p>
          <a:p>
            <a:pPr indent="-330200" lvl="0" marL="457200" rtl="0" algn="l">
              <a:spcBef>
                <a:spcPts val="1000"/>
              </a:spcBef>
              <a:spcAft>
                <a:spcPts val="0"/>
              </a:spcAft>
              <a:buSzPts val="1600"/>
              <a:buChar char="●"/>
            </a:pPr>
            <a:r>
              <a:rPr lang="en"/>
              <a:t>Running the compiler manually, IDE specific project files don’t automate well.</a:t>
            </a:r>
            <a:endParaRPr/>
          </a:p>
        </p:txBody>
      </p:sp>
      <p:sp>
        <p:nvSpPr>
          <p:cNvPr id="973" name="Google Shape;973;p79"/>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Before we Begin: Build Systems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80"/>
          <p:cNvSpPr txBox="1"/>
          <p:nvPr>
            <p:ph idx="1" type="body"/>
          </p:nvPr>
        </p:nvSpPr>
        <p:spPr>
          <a:xfrm>
            <a:off x="457200" y="1248850"/>
            <a:ext cx="8229600" cy="3437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a:t>Configure Step - Generates configuration or other build system files.</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AutoNum type="arabicPeriod"/>
            </a:pPr>
            <a:r>
              <a:rPr lang="en"/>
              <a:t>Build Step - Use the build configuration from the previous step.</a:t>
            </a:r>
            <a:endParaRPr/>
          </a:p>
        </p:txBody>
      </p:sp>
      <p:sp>
        <p:nvSpPr>
          <p:cNvPr id="979" name="Google Shape;979;p80"/>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Common Patterns with Build Systems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81"/>
          <p:cNvSpPr txBox="1"/>
          <p:nvPr>
            <p:ph idx="1" type="body"/>
          </p:nvPr>
        </p:nvSpPr>
        <p:spPr>
          <a:xfrm>
            <a:off x="457200" y="1248850"/>
            <a:ext cx="8229600" cy="3437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C, C++</a:t>
            </a:r>
            <a:endParaRPr/>
          </a:p>
          <a:p>
            <a:pPr indent="-317500" lvl="1" marL="914400" rtl="0" algn="l">
              <a:spcBef>
                <a:spcPts val="0"/>
              </a:spcBef>
              <a:spcAft>
                <a:spcPts val="0"/>
              </a:spcAft>
              <a:buSzPts val="1400"/>
              <a:buChar char="●"/>
            </a:pPr>
            <a:r>
              <a:rPr lang="en"/>
              <a:t>autotools - look for a “</a:t>
            </a:r>
            <a:r>
              <a:rPr lang="en">
                <a:latin typeface="Roboto Mono"/>
                <a:ea typeface="Roboto Mono"/>
                <a:cs typeface="Roboto Mono"/>
                <a:sym typeface="Roboto Mono"/>
              </a:rPr>
              <a:t>configure</a:t>
            </a:r>
            <a:r>
              <a:rPr lang="en"/>
              <a:t>” script.</a:t>
            </a:r>
            <a:endParaRPr/>
          </a:p>
          <a:p>
            <a:pPr indent="-317500" lvl="1" marL="914400" rtl="0" algn="l">
              <a:spcBef>
                <a:spcPts val="0"/>
              </a:spcBef>
              <a:spcAft>
                <a:spcPts val="0"/>
              </a:spcAft>
              <a:buSzPts val="1400"/>
              <a:buChar char="●"/>
            </a:pPr>
            <a:r>
              <a:rPr lang="en"/>
              <a:t>CMake - look for a “CMakeLists.txt” file.</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Rust - Uses Cargo</a:t>
            </a:r>
            <a:endParaRPr/>
          </a:p>
          <a:p>
            <a:pPr indent="-317500" lvl="1" marL="914400" rtl="0" algn="l">
              <a:spcBef>
                <a:spcPts val="0"/>
              </a:spcBef>
              <a:spcAft>
                <a:spcPts val="0"/>
              </a:spcAft>
              <a:buSzPts val="1400"/>
              <a:buChar char="●"/>
            </a:pPr>
            <a:r>
              <a:rPr lang="en"/>
              <a:t>Look for “Cargo.toml”</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Go - Uses “go” CLI.</a:t>
            </a:r>
            <a:endParaRPr/>
          </a:p>
        </p:txBody>
      </p:sp>
      <p:sp>
        <p:nvSpPr>
          <p:cNvPr id="985" name="Google Shape;985;p81"/>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Identifying Build Systems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82"/>
          <p:cNvSpPr txBox="1"/>
          <p:nvPr>
            <p:ph idx="1" type="body"/>
          </p:nvPr>
        </p:nvSpPr>
        <p:spPr>
          <a:xfrm>
            <a:off x="4914900" y="853050"/>
            <a:ext cx="4000500" cy="3437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latin typeface="Roboto Mono"/>
                <a:ea typeface="Roboto Mono"/>
                <a:cs typeface="Roboto Mono"/>
                <a:sym typeface="Roboto Mono"/>
              </a:rPr>
              <a:t># Create directory for out-of-tree build.</a:t>
            </a:r>
            <a:endParaRPr>
              <a:latin typeface="Roboto Mono"/>
              <a:ea typeface="Roboto Mono"/>
              <a:cs typeface="Roboto Mono"/>
              <a:sym typeface="Roboto Mono"/>
            </a:endParaRPr>
          </a:p>
          <a:p>
            <a:pPr indent="0" lvl="0" marL="0" rtl="0" algn="l">
              <a:spcBef>
                <a:spcPts val="1000"/>
              </a:spcBef>
              <a:spcAft>
                <a:spcPts val="0"/>
              </a:spcAft>
              <a:buNone/>
            </a:pPr>
            <a:r>
              <a:rPr lang="en">
                <a:latin typeface="Roboto Mono"/>
                <a:ea typeface="Roboto Mono"/>
                <a:cs typeface="Roboto Mono"/>
                <a:sym typeface="Roboto Mono"/>
              </a:rPr>
              <a:t>$&gt; mkdir build</a:t>
            </a:r>
            <a:endParaRPr>
              <a:latin typeface="Roboto Mono"/>
              <a:ea typeface="Roboto Mono"/>
              <a:cs typeface="Roboto Mono"/>
              <a:sym typeface="Roboto Mono"/>
            </a:endParaRPr>
          </a:p>
          <a:p>
            <a:pPr indent="0" lvl="0" marL="0" rtl="0" algn="l">
              <a:spcBef>
                <a:spcPts val="1000"/>
              </a:spcBef>
              <a:spcAft>
                <a:spcPts val="0"/>
              </a:spcAft>
              <a:buNone/>
            </a:pPr>
            <a:r>
              <a:t/>
            </a:r>
            <a:endParaRPr>
              <a:latin typeface="Roboto Mono"/>
              <a:ea typeface="Roboto Mono"/>
              <a:cs typeface="Roboto Mono"/>
              <a:sym typeface="Roboto Mono"/>
            </a:endParaRPr>
          </a:p>
          <a:p>
            <a:pPr indent="0" lvl="0" marL="0" rtl="0" algn="l">
              <a:spcBef>
                <a:spcPts val="1000"/>
              </a:spcBef>
              <a:spcAft>
                <a:spcPts val="0"/>
              </a:spcAft>
              <a:buNone/>
            </a:pPr>
            <a:r>
              <a:rPr lang="en">
                <a:latin typeface="Roboto Mono"/>
                <a:ea typeface="Roboto Mono"/>
                <a:cs typeface="Roboto Mono"/>
                <a:sym typeface="Roboto Mono"/>
              </a:rPr>
              <a:t># Change into build directory.</a:t>
            </a:r>
            <a:endParaRPr>
              <a:latin typeface="Roboto Mono"/>
              <a:ea typeface="Roboto Mono"/>
              <a:cs typeface="Roboto Mono"/>
              <a:sym typeface="Roboto Mono"/>
            </a:endParaRPr>
          </a:p>
          <a:p>
            <a:pPr indent="0" lvl="0" marL="0" rtl="0" algn="l">
              <a:spcBef>
                <a:spcPts val="1000"/>
              </a:spcBef>
              <a:spcAft>
                <a:spcPts val="0"/>
              </a:spcAft>
              <a:buNone/>
            </a:pPr>
            <a:r>
              <a:rPr lang="en">
                <a:latin typeface="Roboto Mono"/>
                <a:ea typeface="Roboto Mono"/>
                <a:cs typeface="Roboto Mono"/>
                <a:sym typeface="Roboto Mono"/>
              </a:rPr>
              <a:t>$&gt; cd build/</a:t>
            </a:r>
            <a:endParaRPr>
              <a:latin typeface="Roboto Mono"/>
              <a:ea typeface="Roboto Mono"/>
              <a:cs typeface="Roboto Mono"/>
              <a:sym typeface="Roboto Mono"/>
            </a:endParaRPr>
          </a:p>
          <a:p>
            <a:pPr indent="0" lvl="0" marL="0" rtl="0" algn="l">
              <a:spcBef>
                <a:spcPts val="1000"/>
              </a:spcBef>
              <a:spcAft>
                <a:spcPts val="0"/>
              </a:spcAft>
              <a:buNone/>
            </a:pPr>
            <a:r>
              <a:t/>
            </a:r>
            <a:endParaRPr>
              <a:latin typeface="Roboto Mono"/>
              <a:ea typeface="Roboto Mono"/>
              <a:cs typeface="Roboto Mono"/>
              <a:sym typeface="Roboto Mono"/>
            </a:endParaRPr>
          </a:p>
          <a:p>
            <a:pPr indent="0" lvl="0" marL="0" rtl="0" algn="l">
              <a:spcBef>
                <a:spcPts val="1000"/>
              </a:spcBef>
              <a:spcAft>
                <a:spcPts val="0"/>
              </a:spcAft>
              <a:buNone/>
            </a:pPr>
            <a:r>
              <a:rPr lang="en">
                <a:latin typeface="Roboto Mono"/>
                <a:ea typeface="Roboto Mono"/>
                <a:cs typeface="Roboto Mono"/>
                <a:sym typeface="Roboto Mono"/>
              </a:rPr>
              <a:t># Generate Makefiles.</a:t>
            </a:r>
            <a:endParaRPr>
              <a:latin typeface="Roboto Mono"/>
              <a:ea typeface="Roboto Mono"/>
              <a:cs typeface="Roboto Mono"/>
              <a:sym typeface="Roboto Mono"/>
            </a:endParaRPr>
          </a:p>
          <a:p>
            <a:pPr indent="0" lvl="0" marL="0" rtl="0" algn="l">
              <a:spcBef>
                <a:spcPts val="1000"/>
              </a:spcBef>
              <a:spcAft>
                <a:spcPts val="0"/>
              </a:spcAft>
              <a:buNone/>
            </a:pPr>
            <a:r>
              <a:rPr lang="en">
                <a:latin typeface="Roboto Mono"/>
                <a:ea typeface="Roboto Mono"/>
                <a:cs typeface="Roboto Mono"/>
                <a:sym typeface="Roboto Mono"/>
              </a:rPr>
              <a:t>$&gt; </a:t>
            </a:r>
            <a:r>
              <a:rPr lang="en">
                <a:latin typeface="Roboto Mono"/>
                <a:ea typeface="Roboto Mono"/>
                <a:cs typeface="Roboto Mono"/>
                <a:sym typeface="Roboto Mono"/>
              </a:rPr>
              <a:t>c</a:t>
            </a:r>
            <a:r>
              <a:rPr lang="en">
                <a:latin typeface="Roboto Mono"/>
                <a:ea typeface="Roboto Mono"/>
                <a:cs typeface="Roboto Mono"/>
                <a:sym typeface="Roboto Mono"/>
              </a:rPr>
              <a:t>make ..</a:t>
            </a:r>
            <a:endParaRPr>
              <a:latin typeface="Roboto Mono"/>
              <a:ea typeface="Roboto Mono"/>
              <a:cs typeface="Roboto Mono"/>
              <a:sym typeface="Roboto Mono"/>
            </a:endParaRPr>
          </a:p>
          <a:p>
            <a:pPr indent="0" lvl="0" marL="0" rtl="0" algn="l">
              <a:spcBef>
                <a:spcPts val="1000"/>
              </a:spcBef>
              <a:spcAft>
                <a:spcPts val="0"/>
              </a:spcAft>
              <a:buNone/>
            </a:pPr>
            <a:r>
              <a:t/>
            </a:r>
            <a:endParaRPr>
              <a:latin typeface="Roboto Mono"/>
              <a:ea typeface="Roboto Mono"/>
              <a:cs typeface="Roboto Mono"/>
              <a:sym typeface="Roboto Mono"/>
            </a:endParaRPr>
          </a:p>
          <a:p>
            <a:pPr indent="0" lvl="0" marL="0" rtl="0" algn="l">
              <a:spcBef>
                <a:spcPts val="1000"/>
              </a:spcBef>
              <a:spcAft>
                <a:spcPts val="0"/>
              </a:spcAft>
              <a:buNone/>
            </a:pPr>
            <a:r>
              <a:rPr lang="en">
                <a:latin typeface="Roboto Mono"/>
                <a:ea typeface="Roboto Mono"/>
                <a:cs typeface="Roboto Mono"/>
                <a:sym typeface="Roboto Mono"/>
              </a:rPr>
              <a:t># Run make</a:t>
            </a:r>
            <a:endParaRPr>
              <a:latin typeface="Roboto Mono"/>
              <a:ea typeface="Roboto Mono"/>
              <a:cs typeface="Roboto Mono"/>
              <a:sym typeface="Roboto Mono"/>
            </a:endParaRPr>
          </a:p>
          <a:p>
            <a:pPr indent="0" lvl="0" marL="0" rtl="0" algn="l">
              <a:spcBef>
                <a:spcPts val="1000"/>
              </a:spcBef>
              <a:spcAft>
                <a:spcPts val="1000"/>
              </a:spcAft>
              <a:buNone/>
            </a:pPr>
            <a:r>
              <a:rPr lang="en">
                <a:latin typeface="Roboto Mono"/>
                <a:ea typeface="Roboto Mono"/>
                <a:cs typeface="Roboto Mono"/>
                <a:sym typeface="Roboto Mono"/>
              </a:rPr>
              <a:t>$&gt; make</a:t>
            </a:r>
            <a:endParaRPr>
              <a:latin typeface="Roboto Mono"/>
              <a:ea typeface="Roboto Mono"/>
              <a:cs typeface="Roboto Mono"/>
              <a:sym typeface="Roboto Mono"/>
            </a:endParaRPr>
          </a:p>
        </p:txBody>
      </p:sp>
      <p:sp>
        <p:nvSpPr>
          <p:cNvPr id="991" name="Google Shape;991;p82"/>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CMake Example Usage</a:t>
            </a:r>
            <a:endParaRPr/>
          </a:p>
        </p:txBody>
      </p:sp>
      <p:pic>
        <p:nvPicPr>
          <p:cNvPr id="992" name="Google Shape;992;p82"/>
          <p:cNvPicPr preferRelativeResize="0"/>
          <p:nvPr/>
        </p:nvPicPr>
        <p:blipFill>
          <a:blip r:embed="rId3">
            <a:alphaModFix/>
          </a:blip>
          <a:stretch>
            <a:fillRect/>
          </a:stretch>
        </p:blipFill>
        <p:spPr>
          <a:xfrm>
            <a:off x="1191025" y="1247375"/>
            <a:ext cx="2875750" cy="2875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83"/>
          <p:cNvSpPr txBox="1"/>
          <p:nvPr>
            <p:ph type="title"/>
          </p:nvPr>
        </p:nvSpPr>
        <p:spPr>
          <a:xfrm>
            <a:off x="1828800" y="2097300"/>
            <a:ext cx="6858000" cy="94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CMake Exercise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id="1002" name="Google Shape;1002;p84"/>
          <p:cNvPicPr preferRelativeResize="0"/>
          <p:nvPr/>
        </p:nvPicPr>
        <p:blipFill>
          <a:blip r:embed="rId3">
            <a:alphaModFix/>
          </a:blip>
          <a:stretch>
            <a:fillRect/>
          </a:stretch>
        </p:blipFill>
        <p:spPr>
          <a:xfrm>
            <a:off x="1908725" y="950400"/>
            <a:ext cx="5296175" cy="3775798"/>
          </a:xfrm>
          <a:prstGeom prst="rect">
            <a:avLst/>
          </a:prstGeom>
          <a:noFill/>
          <a:ln>
            <a:noFill/>
          </a:ln>
        </p:spPr>
      </p:pic>
      <p:sp>
        <p:nvSpPr>
          <p:cNvPr id="1003" name="Google Shape;1003;p84"/>
          <p:cNvSpPr/>
          <p:nvPr/>
        </p:nvSpPr>
        <p:spPr>
          <a:xfrm>
            <a:off x="1291788" y="280000"/>
            <a:ext cx="6560400" cy="34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4"/>
          <p:cNvSpPr txBox="1"/>
          <p:nvPr>
            <p:ph type="title"/>
          </p:nvPr>
        </p:nvSpPr>
        <p:spPr>
          <a:xfrm>
            <a:off x="457200" y="228600"/>
            <a:ext cx="82296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u="sng">
                <a:solidFill>
                  <a:schemeClr val="hlink"/>
                </a:solidFill>
                <a:hlinkClick r:id="rId4"/>
              </a:rPr>
              <a:t>https://github.com/mayhemheroes/hackathon-resources</a:t>
            </a:r>
            <a:endParaRPr sz="1900"/>
          </a:p>
        </p:txBody>
      </p:sp>
      <p:sp>
        <p:nvSpPr>
          <p:cNvPr id="1005" name="Google Shape;1005;p84"/>
          <p:cNvSpPr txBox="1"/>
          <p:nvPr/>
        </p:nvSpPr>
        <p:spPr>
          <a:xfrm>
            <a:off x="540400" y="1205650"/>
            <a:ext cx="10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Light"/>
                <a:ea typeface="Roboto Light"/>
                <a:cs typeface="Roboto Light"/>
                <a:sym typeface="Roboto Light"/>
              </a:rPr>
              <a:t>Go here</a:t>
            </a:r>
            <a:endParaRPr>
              <a:latin typeface="Roboto Light"/>
              <a:ea typeface="Roboto Light"/>
              <a:cs typeface="Roboto Light"/>
              <a:sym typeface="Roboto Light"/>
            </a:endParaRPr>
          </a:p>
        </p:txBody>
      </p:sp>
      <p:cxnSp>
        <p:nvCxnSpPr>
          <p:cNvPr id="1006" name="Google Shape;1006;p84"/>
          <p:cNvCxnSpPr/>
          <p:nvPr/>
        </p:nvCxnSpPr>
        <p:spPr>
          <a:xfrm flipH="1" rot="10800000">
            <a:off x="1300525" y="722950"/>
            <a:ext cx="927000" cy="682800"/>
          </a:xfrm>
          <a:prstGeom prst="straightConnector1">
            <a:avLst/>
          </a:prstGeom>
          <a:noFill/>
          <a:ln cap="flat" cmpd="sng" w="9525">
            <a:solidFill>
              <a:schemeClr val="accent1"/>
            </a:solidFill>
            <a:prstDash val="solid"/>
            <a:round/>
            <a:headEnd len="med" w="med" type="none"/>
            <a:tailEnd len="med" w="med" type="triangle"/>
          </a:ln>
        </p:spPr>
      </p:cxnSp>
      <p:sp>
        <p:nvSpPr>
          <p:cNvPr id="1007" name="Google Shape;1007;p84"/>
          <p:cNvSpPr txBox="1"/>
          <p:nvPr/>
        </p:nvSpPr>
        <p:spPr>
          <a:xfrm>
            <a:off x="643825" y="3400550"/>
            <a:ext cx="10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Light"/>
                <a:ea typeface="Roboto Light"/>
                <a:cs typeface="Roboto Light"/>
                <a:sym typeface="Roboto Light"/>
              </a:rPr>
              <a:t>Click here</a:t>
            </a:r>
            <a:endParaRPr>
              <a:latin typeface="Roboto Light"/>
              <a:ea typeface="Roboto Light"/>
              <a:cs typeface="Roboto Light"/>
              <a:sym typeface="Roboto Light"/>
            </a:endParaRPr>
          </a:p>
        </p:txBody>
      </p:sp>
      <p:cxnSp>
        <p:nvCxnSpPr>
          <p:cNvPr id="1008" name="Google Shape;1008;p84"/>
          <p:cNvCxnSpPr>
            <a:stCxn id="1007" idx="3"/>
            <a:endCxn id="1009" idx="1"/>
          </p:cNvCxnSpPr>
          <p:nvPr/>
        </p:nvCxnSpPr>
        <p:spPr>
          <a:xfrm>
            <a:off x="1659325" y="3600650"/>
            <a:ext cx="640200" cy="628200"/>
          </a:xfrm>
          <a:prstGeom prst="straightConnector1">
            <a:avLst/>
          </a:prstGeom>
          <a:noFill/>
          <a:ln cap="flat" cmpd="sng" w="9525">
            <a:solidFill>
              <a:schemeClr val="accent1"/>
            </a:solidFill>
            <a:prstDash val="solid"/>
            <a:round/>
            <a:headEnd len="med" w="med" type="none"/>
            <a:tailEnd len="med" w="med" type="triangle"/>
          </a:ln>
        </p:spPr>
      </p:cxnSp>
      <p:sp>
        <p:nvSpPr>
          <p:cNvPr id="1009" name="Google Shape;1009;p84"/>
          <p:cNvSpPr/>
          <p:nvPr/>
        </p:nvSpPr>
        <p:spPr>
          <a:xfrm>
            <a:off x="2299375" y="4140025"/>
            <a:ext cx="816300" cy="177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1"/>
          <p:cNvPicPr preferRelativeResize="0"/>
          <p:nvPr/>
        </p:nvPicPr>
        <p:blipFill rotWithShape="1">
          <a:blip r:embed="rId3">
            <a:alphaModFix/>
          </a:blip>
          <a:srcRect b="0" l="0" r="68234" t="0"/>
          <a:stretch/>
        </p:blipFill>
        <p:spPr>
          <a:xfrm>
            <a:off x="4183238" y="1028704"/>
            <a:ext cx="777525" cy="827250"/>
          </a:xfrm>
          <a:prstGeom prst="rect">
            <a:avLst/>
          </a:prstGeom>
          <a:noFill/>
          <a:ln>
            <a:noFill/>
          </a:ln>
        </p:spPr>
      </p:pic>
      <p:pic>
        <p:nvPicPr>
          <p:cNvPr id="231" name="Google Shape;231;p31"/>
          <p:cNvPicPr preferRelativeResize="0"/>
          <p:nvPr/>
        </p:nvPicPr>
        <p:blipFill>
          <a:blip r:embed="rId4">
            <a:alphaModFix/>
          </a:blip>
          <a:stretch>
            <a:fillRect/>
          </a:stretch>
        </p:blipFill>
        <p:spPr>
          <a:xfrm>
            <a:off x="3096925" y="3368588"/>
            <a:ext cx="902000" cy="646850"/>
          </a:xfrm>
          <a:prstGeom prst="rect">
            <a:avLst/>
          </a:prstGeom>
          <a:noFill/>
          <a:ln>
            <a:noFill/>
          </a:ln>
        </p:spPr>
      </p:pic>
      <p:pic>
        <p:nvPicPr>
          <p:cNvPr id="232" name="Google Shape;232;p31"/>
          <p:cNvPicPr preferRelativeResize="0"/>
          <p:nvPr/>
        </p:nvPicPr>
        <p:blipFill>
          <a:blip r:embed="rId5">
            <a:alphaModFix/>
          </a:blip>
          <a:stretch>
            <a:fillRect/>
          </a:stretch>
        </p:blipFill>
        <p:spPr>
          <a:xfrm>
            <a:off x="2075350" y="1028700"/>
            <a:ext cx="902000" cy="902000"/>
          </a:xfrm>
          <a:prstGeom prst="rect">
            <a:avLst/>
          </a:prstGeom>
          <a:noFill/>
          <a:ln>
            <a:noFill/>
          </a:ln>
        </p:spPr>
      </p:pic>
      <p:pic>
        <p:nvPicPr>
          <p:cNvPr id="233" name="Google Shape;233;p31"/>
          <p:cNvPicPr preferRelativeResize="0"/>
          <p:nvPr/>
        </p:nvPicPr>
        <p:blipFill>
          <a:blip r:embed="rId6">
            <a:alphaModFix/>
          </a:blip>
          <a:stretch>
            <a:fillRect/>
          </a:stretch>
        </p:blipFill>
        <p:spPr>
          <a:xfrm>
            <a:off x="5242838" y="3303238"/>
            <a:ext cx="777525" cy="777525"/>
          </a:xfrm>
          <a:prstGeom prst="rect">
            <a:avLst/>
          </a:prstGeom>
          <a:noFill/>
          <a:ln>
            <a:noFill/>
          </a:ln>
        </p:spPr>
      </p:pic>
      <p:sp>
        <p:nvSpPr>
          <p:cNvPr id="234" name="Google Shape;234;p31"/>
          <p:cNvSpPr/>
          <p:nvPr/>
        </p:nvSpPr>
        <p:spPr>
          <a:xfrm flipH="1" rot="984884">
            <a:off x="6580090"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rot="-984884">
            <a:off x="5557569"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flipH="1" rot="984884">
            <a:off x="4522797"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p:nvPr/>
        </p:nvSpPr>
        <p:spPr>
          <a:xfrm rot="-984884">
            <a:off x="3500275"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p:nvPr/>
        </p:nvSpPr>
        <p:spPr>
          <a:xfrm flipH="1" rot="984884">
            <a:off x="2469620"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txBox="1"/>
          <p:nvPr/>
        </p:nvSpPr>
        <p:spPr>
          <a:xfrm>
            <a:off x="2463725" y="2781876"/>
            <a:ext cx="2073600" cy="276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Package a target using Docker</a:t>
            </a:r>
            <a:endParaRPr sz="10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b="1" sz="1000">
              <a:solidFill>
                <a:schemeClr val="dk1"/>
              </a:solidFill>
              <a:latin typeface="Roboto"/>
              <a:ea typeface="Roboto"/>
              <a:cs typeface="Roboto"/>
              <a:sym typeface="Roboto"/>
            </a:endParaRPr>
          </a:p>
        </p:txBody>
      </p:sp>
      <p:sp>
        <p:nvSpPr>
          <p:cNvPr id="240" name="Google Shape;240;p31"/>
          <p:cNvSpPr/>
          <p:nvPr/>
        </p:nvSpPr>
        <p:spPr>
          <a:xfrm rot="-1789476">
            <a:off x="3467692" y="2646587"/>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p:nvPr/>
        </p:nvSpPr>
        <p:spPr>
          <a:xfrm>
            <a:off x="3505703" y="3079879"/>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p:nvPr/>
        </p:nvSpPr>
        <p:spPr>
          <a:xfrm rot="-984884">
            <a:off x="1447098"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1"/>
          <p:cNvSpPr/>
          <p:nvPr/>
        </p:nvSpPr>
        <p:spPr>
          <a:xfrm rot="-1789476">
            <a:off x="5520870" y="2646587"/>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txBox="1"/>
          <p:nvPr/>
        </p:nvSpPr>
        <p:spPr>
          <a:xfrm>
            <a:off x="4668600" y="2811100"/>
            <a:ext cx="19260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Automate with Github Actions</a:t>
            </a:r>
            <a:endParaRPr b="1" sz="1000">
              <a:solidFill>
                <a:schemeClr val="dk1"/>
              </a:solidFill>
              <a:latin typeface="Roboto"/>
              <a:ea typeface="Roboto"/>
              <a:cs typeface="Roboto"/>
              <a:sym typeface="Roboto"/>
            </a:endParaRPr>
          </a:p>
        </p:txBody>
      </p:sp>
      <p:sp>
        <p:nvSpPr>
          <p:cNvPr id="245" name="Google Shape;245;p31"/>
          <p:cNvSpPr/>
          <p:nvPr/>
        </p:nvSpPr>
        <p:spPr>
          <a:xfrm>
            <a:off x="5556103" y="3079879"/>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rot="-1789476">
            <a:off x="6536164"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txBox="1"/>
          <p:nvPr/>
        </p:nvSpPr>
        <p:spPr>
          <a:xfrm>
            <a:off x="5913075" y="2060800"/>
            <a:ext cx="17145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Roboto"/>
                <a:ea typeface="Roboto"/>
                <a:cs typeface="Roboto"/>
                <a:sym typeface="Roboto"/>
              </a:rPr>
              <a:t>Set up regression testing</a:t>
            </a:r>
            <a:endParaRPr sz="1000">
              <a:solidFill>
                <a:schemeClr val="dk1"/>
              </a:solidFill>
              <a:latin typeface="Roboto"/>
              <a:ea typeface="Roboto"/>
              <a:cs typeface="Roboto"/>
              <a:sym typeface="Roboto"/>
            </a:endParaRPr>
          </a:p>
        </p:txBody>
      </p:sp>
      <p:sp>
        <p:nvSpPr>
          <p:cNvPr id="248" name="Google Shape;248;p31"/>
          <p:cNvSpPr/>
          <p:nvPr/>
        </p:nvSpPr>
        <p:spPr>
          <a:xfrm rot="10800000">
            <a:off x="6571085"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rot="-1789476">
            <a:off x="4478870"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txBox="1"/>
          <p:nvPr/>
        </p:nvSpPr>
        <p:spPr>
          <a:xfrm>
            <a:off x="3657350" y="2060800"/>
            <a:ext cx="19887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Fuzzing a target with Mayhem</a:t>
            </a:r>
            <a:endParaRPr b="1" sz="1000">
              <a:solidFill>
                <a:schemeClr val="dk1"/>
              </a:solidFill>
              <a:latin typeface="Roboto"/>
              <a:ea typeface="Roboto"/>
              <a:cs typeface="Roboto"/>
              <a:sym typeface="Roboto"/>
            </a:endParaRPr>
          </a:p>
        </p:txBody>
      </p:sp>
      <p:sp>
        <p:nvSpPr>
          <p:cNvPr id="251" name="Google Shape;251;p31"/>
          <p:cNvSpPr/>
          <p:nvPr/>
        </p:nvSpPr>
        <p:spPr>
          <a:xfrm rot="10800000">
            <a:off x="4514078"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txBox="1"/>
          <p:nvPr/>
        </p:nvSpPr>
        <p:spPr>
          <a:xfrm>
            <a:off x="1395350" y="2060800"/>
            <a:ext cx="22620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Create a Fuzz Target with libFuzzer</a:t>
            </a:r>
            <a:endParaRPr sz="10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sz="600">
              <a:solidFill>
                <a:schemeClr val="dk1"/>
              </a:solidFill>
              <a:latin typeface="Roboto"/>
              <a:ea typeface="Roboto"/>
              <a:cs typeface="Roboto"/>
              <a:sym typeface="Roboto"/>
            </a:endParaRPr>
          </a:p>
        </p:txBody>
      </p:sp>
      <p:sp>
        <p:nvSpPr>
          <p:cNvPr id="253" name="Google Shape;253;p31"/>
          <p:cNvSpPr/>
          <p:nvPr/>
        </p:nvSpPr>
        <p:spPr>
          <a:xfrm rot="10800000">
            <a:off x="2463728"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rot="-1789476">
            <a:off x="2425693"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31"/>
          <p:cNvPicPr preferRelativeResize="0"/>
          <p:nvPr/>
        </p:nvPicPr>
        <p:blipFill>
          <a:blip r:embed="rId7">
            <a:alphaModFix/>
          </a:blip>
          <a:stretch>
            <a:fillRect/>
          </a:stretch>
        </p:blipFill>
        <p:spPr>
          <a:xfrm>
            <a:off x="6156934" y="1028700"/>
            <a:ext cx="902000" cy="902000"/>
          </a:xfrm>
          <a:prstGeom prst="rect">
            <a:avLst/>
          </a:prstGeom>
          <a:noFill/>
          <a:ln>
            <a:noFill/>
          </a:ln>
        </p:spPr>
      </p:pic>
      <p:sp>
        <p:nvSpPr>
          <p:cNvPr id="256" name="Google Shape;256;p31"/>
          <p:cNvSpPr txBox="1"/>
          <p:nvPr>
            <p:ph type="title"/>
          </p:nvPr>
        </p:nvSpPr>
        <p:spPr>
          <a:xfrm>
            <a:off x="457200" y="228600"/>
            <a:ext cx="82296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Modern CI/CD Pipeline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85"/>
          <p:cNvSpPr txBox="1"/>
          <p:nvPr>
            <p:ph idx="1" type="body"/>
          </p:nvPr>
        </p:nvSpPr>
        <p:spPr>
          <a:xfrm>
            <a:off x="4914900" y="853050"/>
            <a:ext cx="4000500" cy="3437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
              <a:t>Generated Build Files with </a:t>
            </a:r>
            <a:r>
              <a:rPr lang="en">
                <a:latin typeface="Roboto Mono"/>
                <a:ea typeface="Roboto Mono"/>
                <a:cs typeface="Roboto Mono"/>
                <a:sym typeface="Roboto Mono"/>
              </a:rPr>
              <a:t>cmake</a:t>
            </a:r>
            <a:r>
              <a:rPr lang="en"/>
              <a:t>.</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Used </a:t>
            </a:r>
            <a:r>
              <a:rPr lang="en">
                <a:latin typeface="Roboto Mono"/>
                <a:ea typeface="Roboto Mono"/>
                <a:cs typeface="Roboto Mono"/>
                <a:sym typeface="Roboto Mono"/>
              </a:rPr>
              <a:t>make</a:t>
            </a:r>
            <a:r>
              <a:rPr lang="en"/>
              <a:t> to perform build.</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Ran an executable generated by a CMake build system.</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solidFill>
                  <a:schemeClr val="dk1"/>
                </a:solidFill>
              </a:rPr>
              <a:t>Pattern:</a:t>
            </a:r>
            <a:endParaRPr>
              <a:solidFill>
                <a:schemeClr val="dk1"/>
              </a:solidFill>
            </a:endParaRPr>
          </a:p>
          <a:p>
            <a:pPr indent="-317500" lvl="1" marL="914400" rtl="0" algn="l">
              <a:spcBef>
                <a:spcPts val="0"/>
              </a:spcBef>
              <a:spcAft>
                <a:spcPts val="0"/>
              </a:spcAft>
              <a:buSzPts val="1400"/>
              <a:buChar char="●"/>
            </a:pPr>
            <a:r>
              <a:rPr lang="en">
                <a:solidFill>
                  <a:schemeClr val="dk1"/>
                </a:solidFill>
              </a:rPr>
              <a:t>Generate Build Files\Configure Step </a:t>
            </a:r>
            <a:endParaRPr>
              <a:solidFill>
                <a:schemeClr val="dk1"/>
              </a:solidFill>
            </a:endParaRPr>
          </a:p>
          <a:p>
            <a:pPr indent="-317500" lvl="1" marL="914400" rtl="0" algn="l">
              <a:spcBef>
                <a:spcPts val="0"/>
              </a:spcBef>
              <a:spcAft>
                <a:spcPts val="0"/>
              </a:spcAft>
              <a:buSzPts val="1400"/>
              <a:buChar char="●"/>
            </a:pPr>
            <a:r>
              <a:rPr lang="en">
                <a:solidFill>
                  <a:schemeClr val="dk1"/>
                </a:solidFill>
              </a:rPr>
              <a:t>Build Step (usually Make)</a:t>
            </a:r>
            <a:endParaRPr/>
          </a:p>
          <a:p>
            <a:pPr indent="0" lvl="0" marL="0" rtl="0" algn="l">
              <a:spcBef>
                <a:spcPts val="1000"/>
              </a:spcBef>
              <a:spcAft>
                <a:spcPts val="1000"/>
              </a:spcAft>
              <a:buNone/>
            </a:pPr>
            <a:r>
              <a:t/>
            </a:r>
            <a:endParaRPr/>
          </a:p>
        </p:txBody>
      </p:sp>
      <p:sp>
        <p:nvSpPr>
          <p:cNvPr id="1015" name="Google Shape;1015;p85"/>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CMake Review</a:t>
            </a:r>
            <a:endParaRPr/>
          </a:p>
        </p:txBody>
      </p:sp>
      <p:pic>
        <p:nvPicPr>
          <p:cNvPr id="1016" name="Google Shape;1016;p85"/>
          <p:cNvPicPr preferRelativeResize="0"/>
          <p:nvPr/>
        </p:nvPicPr>
        <p:blipFill>
          <a:blip r:embed="rId3">
            <a:alphaModFix/>
          </a:blip>
          <a:stretch>
            <a:fillRect/>
          </a:stretch>
        </p:blipFill>
        <p:spPr>
          <a:xfrm>
            <a:off x="1191025" y="1247375"/>
            <a:ext cx="2875750" cy="2875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86"/>
          <p:cNvSpPr txBox="1"/>
          <p:nvPr/>
        </p:nvSpPr>
        <p:spPr>
          <a:xfrm>
            <a:off x="148875" y="2074100"/>
            <a:ext cx="8855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rgbClr val="FFFFFF"/>
                </a:solidFill>
              </a:rPr>
              <a:t>Quiz 5</a:t>
            </a:r>
            <a:endParaRPr b="1" sz="60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87"/>
          <p:cNvSpPr txBox="1"/>
          <p:nvPr/>
        </p:nvSpPr>
        <p:spPr>
          <a:xfrm>
            <a:off x="60300" y="175650"/>
            <a:ext cx="8855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Which of the following tools is NOT an open source fuzzing utility?</a:t>
            </a:r>
            <a:endParaRPr b="1" sz="3600">
              <a:solidFill>
                <a:srgbClr val="FFFFFF"/>
              </a:solidFill>
              <a:latin typeface="Roboto"/>
              <a:ea typeface="Roboto"/>
              <a:cs typeface="Roboto"/>
              <a:sym typeface="Roboto"/>
            </a:endParaRPr>
          </a:p>
        </p:txBody>
      </p:sp>
      <p:sp>
        <p:nvSpPr>
          <p:cNvPr id="1027" name="Google Shape;1027;p87"/>
          <p:cNvSpPr txBox="1"/>
          <p:nvPr/>
        </p:nvSpPr>
        <p:spPr>
          <a:xfrm>
            <a:off x="532425" y="1819050"/>
            <a:ext cx="40395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oboto"/>
              <a:buAutoNum type="alphaUcPeriod"/>
            </a:pPr>
            <a:r>
              <a:rPr b="1" lang="en" sz="1800">
                <a:solidFill>
                  <a:schemeClr val="lt1"/>
                </a:solidFill>
                <a:latin typeface="Roboto"/>
                <a:ea typeface="Roboto"/>
                <a:cs typeface="Roboto"/>
                <a:sym typeface="Roboto"/>
              </a:rPr>
              <a:t>American Fuzzy Lop (AFL)</a:t>
            </a:r>
            <a:br>
              <a:rPr b="1" lang="en" sz="1800">
                <a:solidFill>
                  <a:schemeClr val="lt1"/>
                </a:solidFill>
                <a:latin typeface="Roboto"/>
                <a:ea typeface="Roboto"/>
                <a:cs typeface="Roboto"/>
                <a:sym typeface="Roboto"/>
              </a:rPr>
            </a:br>
            <a:br>
              <a:rPr b="1" lang="en" sz="1800">
                <a:solidFill>
                  <a:schemeClr val="lt1"/>
                </a:solidFill>
                <a:latin typeface="Roboto"/>
                <a:ea typeface="Roboto"/>
                <a:cs typeface="Roboto"/>
                <a:sym typeface="Roboto"/>
              </a:rPr>
            </a:br>
            <a:endParaRPr b="1"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AutoNum type="alphaUcPeriod"/>
            </a:pPr>
            <a:r>
              <a:rPr b="1" lang="en" sz="1800">
                <a:solidFill>
                  <a:schemeClr val="lt1"/>
                </a:solidFill>
                <a:latin typeface="Roboto"/>
                <a:ea typeface="Roboto"/>
                <a:cs typeface="Roboto"/>
                <a:sym typeface="Roboto"/>
              </a:rPr>
              <a:t>Wasp</a:t>
            </a:r>
            <a:endParaRPr b="1" sz="1800">
              <a:solidFill>
                <a:schemeClr val="lt1"/>
              </a:solidFill>
              <a:latin typeface="Roboto"/>
              <a:ea typeface="Roboto"/>
              <a:cs typeface="Roboto"/>
              <a:sym typeface="Roboto"/>
            </a:endParaRPr>
          </a:p>
        </p:txBody>
      </p:sp>
      <p:sp>
        <p:nvSpPr>
          <p:cNvPr id="1028" name="Google Shape;1028;p87"/>
          <p:cNvSpPr txBox="1"/>
          <p:nvPr/>
        </p:nvSpPr>
        <p:spPr>
          <a:xfrm>
            <a:off x="4571925" y="1819050"/>
            <a:ext cx="40395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oboto"/>
              <a:buAutoNum type="alphaUcPeriod" startAt="3"/>
            </a:pPr>
            <a:r>
              <a:rPr b="1" lang="en" sz="1800">
                <a:solidFill>
                  <a:schemeClr val="lt1"/>
                </a:solidFill>
                <a:latin typeface="Roboto"/>
                <a:ea typeface="Roboto"/>
                <a:cs typeface="Roboto"/>
                <a:sym typeface="Roboto"/>
              </a:rPr>
              <a:t>libFuzzer</a:t>
            </a:r>
            <a:br>
              <a:rPr b="1" lang="en" sz="1800">
                <a:solidFill>
                  <a:schemeClr val="lt1"/>
                </a:solidFill>
                <a:latin typeface="Roboto"/>
                <a:ea typeface="Roboto"/>
                <a:cs typeface="Roboto"/>
                <a:sym typeface="Roboto"/>
              </a:rPr>
            </a:br>
            <a:br>
              <a:rPr b="1" lang="en" sz="1800">
                <a:solidFill>
                  <a:schemeClr val="lt1"/>
                </a:solidFill>
                <a:latin typeface="Roboto"/>
                <a:ea typeface="Roboto"/>
                <a:cs typeface="Roboto"/>
                <a:sym typeface="Roboto"/>
              </a:rPr>
            </a:br>
            <a:endParaRPr b="1"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AutoNum type="alphaUcPeriod" startAt="3"/>
            </a:pPr>
            <a:r>
              <a:rPr b="1" lang="en" sz="1800">
                <a:solidFill>
                  <a:schemeClr val="lt1"/>
                </a:solidFill>
                <a:latin typeface="Roboto"/>
                <a:ea typeface="Roboto"/>
                <a:cs typeface="Roboto"/>
                <a:sym typeface="Roboto"/>
              </a:rPr>
              <a:t>Honggfuzz</a:t>
            </a:r>
            <a:endParaRPr b="1" sz="1800">
              <a:solidFill>
                <a:schemeClr val="lt1"/>
              </a:solidFill>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2" name="Shape 1032"/>
        <p:cNvGrpSpPr/>
        <p:nvPr/>
      </p:nvGrpSpPr>
      <p:grpSpPr>
        <a:xfrm>
          <a:off x="0" y="0"/>
          <a:ext cx="0" cy="0"/>
          <a:chOff x="0" y="0"/>
          <a:chExt cx="0" cy="0"/>
        </a:xfrm>
      </p:grpSpPr>
      <p:sp>
        <p:nvSpPr>
          <p:cNvPr id="1033" name="Google Shape;1033;p88"/>
          <p:cNvSpPr txBox="1"/>
          <p:nvPr>
            <p:ph type="title"/>
          </p:nvPr>
        </p:nvSpPr>
        <p:spPr>
          <a:xfrm>
            <a:off x="1828800" y="2097300"/>
            <a:ext cx="6858000" cy="94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OSS Fuzzers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89"/>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Mayhem + OSS Fuzzers</a:t>
            </a:r>
            <a:endParaRPr/>
          </a:p>
        </p:txBody>
      </p:sp>
      <p:sp>
        <p:nvSpPr>
          <p:cNvPr id="1039" name="Google Shape;1039;p89"/>
          <p:cNvSpPr txBox="1"/>
          <p:nvPr>
            <p:ph idx="1" type="body"/>
          </p:nvPr>
        </p:nvSpPr>
        <p:spPr>
          <a:xfrm>
            <a:off x="457200" y="1248850"/>
            <a:ext cx="8229600" cy="3437400"/>
          </a:xfrm>
          <a:prstGeom prst="rect">
            <a:avLst/>
          </a:prstGeom>
        </p:spPr>
        <p:txBody>
          <a:bodyPr anchorCtr="0" anchor="t" bIns="91425" lIns="91425" spcFirstLastPara="1" rIns="91425" wrap="square" tIns="91425">
            <a:normAutofit fontScale="77500" lnSpcReduction="20000"/>
          </a:bodyPr>
          <a:lstStyle/>
          <a:p>
            <a:pPr indent="-307340" lvl="0" marL="457200" rtl="0" algn="l">
              <a:spcBef>
                <a:spcPts val="0"/>
              </a:spcBef>
              <a:spcAft>
                <a:spcPts val="0"/>
              </a:spcAft>
              <a:buSzPct val="100000"/>
              <a:buChar char="●"/>
            </a:pPr>
            <a:r>
              <a:rPr lang="en"/>
              <a:t>Not only does Mayhem support binary only analysis, but it also analyzes targets built with open source fuzzing technology.</a:t>
            </a:r>
            <a:endParaRPr/>
          </a:p>
          <a:p>
            <a:pPr indent="0" lvl="0" marL="0" rtl="0" algn="l">
              <a:spcBef>
                <a:spcPts val="1000"/>
              </a:spcBef>
              <a:spcAft>
                <a:spcPts val="0"/>
              </a:spcAft>
              <a:buNone/>
            </a:pPr>
            <a:r>
              <a:t/>
            </a:r>
            <a:endParaRPr/>
          </a:p>
          <a:p>
            <a:pPr indent="-307340" lvl="0" marL="914400" rtl="0" algn="l">
              <a:spcBef>
                <a:spcPts val="1000"/>
              </a:spcBef>
              <a:spcAft>
                <a:spcPts val="0"/>
              </a:spcAft>
              <a:buSzPct val="100000"/>
              <a:buChar char="●"/>
            </a:pPr>
            <a:r>
              <a:rPr lang="en"/>
              <a:t>AFL</a:t>
            </a:r>
            <a:endParaRPr/>
          </a:p>
          <a:p>
            <a:pPr indent="-297497" lvl="1" marL="1371600" rtl="0" algn="l">
              <a:spcBef>
                <a:spcPts val="0"/>
              </a:spcBef>
              <a:spcAft>
                <a:spcPts val="0"/>
              </a:spcAft>
              <a:buSzPct val="100000"/>
              <a:buChar char="●"/>
            </a:pPr>
            <a:r>
              <a:rPr lang="en"/>
              <a:t>Compile-time instrumentation with GCC/Clang (source required)</a:t>
            </a:r>
            <a:endParaRPr/>
          </a:p>
          <a:p>
            <a:pPr indent="-297497" lvl="1" marL="1371600" rtl="0" algn="l">
              <a:spcBef>
                <a:spcPts val="0"/>
              </a:spcBef>
              <a:spcAft>
                <a:spcPts val="0"/>
              </a:spcAft>
              <a:buSzPct val="100000"/>
              <a:buChar char="●"/>
            </a:pPr>
            <a:r>
              <a:rPr lang="en"/>
              <a:t>Works with programs that accept network of file input.</a:t>
            </a:r>
            <a:endParaRPr/>
          </a:p>
          <a:p>
            <a:pPr indent="0" lvl="0" marL="457200" rtl="0" algn="l">
              <a:spcBef>
                <a:spcPts val="1000"/>
              </a:spcBef>
              <a:spcAft>
                <a:spcPts val="0"/>
              </a:spcAft>
              <a:buNone/>
            </a:pPr>
            <a:r>
              <a:t/>
            </a:r>
            <a:endParaRPr/>
          </a:p>
          <a:p>
            <a:pPr indent="-307340" lvl="0" marL="914400" rtl="0" algn="l">
              <a:spcBef>
                <a:spcPts val="1000"/>
              </a:spcBef>
              <a:spcAft>
                <a:spcPts val="0"/>
              </a:spcAft>
              <a:buSzPct val="100000"/>
              <a:buChar char="●"/>
            </a:pPr>
            <a:r>
              <a:rPr lang="en"/>
              <a:t>libFuzzer</a:t>
            </a:r>
            <a:endParaRPr/>
          </a:p>
          <a:p>
            <a:pPr indent="-297497" lvl="1" marL="1371600" rtl="0" algn="l">
              <a:spcBef>
                <a:spcPts val="0"/>
              </a:spcBef>
              <a:spcAft>
                <a:spcPts val="0"/>
              </a:spcAft>
              <a:buSzPct val="100000"/>
              <a:buChar char="●"/>
            </a:pPr>
            <a:r>
              <a:rPr lang="en">
                <a:solidFill>
                  <a:schemeClr val="dk1"/>
                </a:solidFill>
              </a:rPr>
              <a:t>Compile-time instrumentation with Clang (</a:t>
            </a:r>
            <a:r>
              <a:rPr lang="en">
                <a:solidFill>
                  <a:schemeClr val="dk1"/>
                </a:solidFill>
                <a:latin typeface="Roboto Mono"/>
                <a:ea typeface="Roboto Mono"/>
                <a:cs typeface="Roboto Mono"/>
                <a:sym typeface="Roboto Mono"/>
              </a:rPr>
              <a:t>clang</a:t>
            </a:r>
            <a:r>
              <a:rPr lang="en">
                <a:solidFill>
                  <a:schemeClr val="dk1"/>
                </a:solidFill>
              </a:rPr>
              <a:t> </a:t>
            </a:r>
            <a:r>
              <a:rPr lang="en">
                <a:solidFill>
                  <a:schemeClr val="dk1"/>
                </a:solidFill>
                <a:latin typeface="Roboto Mono"/>
                <a:ea typeface="Roboto Mono"/>
                <a:cs typeface="Roboto Mono"/>
                <a:sym typeface="Roboto Mono"/>
              </a:rPr>
              <a:t>-fsanitize=fuzzer</a:t>
            </a:r>
            <a:r>
              <a:rPr lang="en">
                <a:solidFill>
                  <a:schemeClr val="dk1"/>
                </a:solidFill>
              </a:rPr>
              <a:t>)</a:t>
            </a:r>
            <a:endParaRPr/>
          </a:p>
          <a:p>
            <a:pPr indent="-297497" lvl="1" marL="1371600" rtl="0" algn="l">
              <a:spcBef>
                <a:spcPts val="0"/>
              </a:spcBef>
              <a:spcAft>
                <a:spcPts val="0"/>
              </a:spcAft>
              <a:buSzPct val="100000"/>
              <a:buChar char="●"/>
            </a:pPr>
            <a:r>
              <a:rPr lang="en"/>
              <a:t>In-memory fuzzer (it runs really, really fast)</a:t>
            </a:r>
            <a:endParaRPr/>
          </a:p>
          <a:p>
            <a:pPr indent="0" lvl="0" marL="457200" rtl="0" algn="l">
              <a:spcBef>
                <a:spcPts val="1000"/>
              </a:spcBef>
              <a:spcAft>
                <a:spcPts val="0"/>
              </a:spcAft>
              <a:buNone/>
            </a:pPr>
            <a:r>
              <a:t/>
            </a:r>
            <a:endParaRPr/>
          </a:p>
          <a:p>
            <a:pPr indent="-307340" lvl="0" marL="914400" rtl="0" algn="l">
              <a:spcBef>
                <a:spcPts val="1000"/>
              </a:spcBef>
              <a:spcAft>
                <a:spcPts val="0"/>
              </a:spcAft>
              <a:buSzPct val="100000"/>
              <a:buChar char="●"/>
            </a:pPr>
            <a:r>
              <a:rPr lang="en"/>
              <a:t>go fuzz, cargo fuzz</a:t>
            </a:r>
            <a:endParaRPr/>
          </a:p>
          <a:p>
            <a:pPr indent="-297497" lvl="1" marL="1371600" rtl="0" algn="l">
              <a:spcBef>
                <a:spcPts val="0"/>
              </a:spcBef>
              <a:spcAft>
                <a:spcPts val="0"/>
              </a:spcAft>
              <a:buSzPct val="100000"/>
              <a:buChar char="●"/>
            </a:pPr>
            <a:r>
              <a:rPr lang="en"/>
              <a:t>Open source fuzzers for Go and Rust - built into the language!</a:t>
            </a:r>
            <a:endParaRPr/>
          </a:p>
          <a:p>
            <a:pPr indent="0" lvl="0" marL="0" rtl="0" algn="l">
              <a:spcBef>
                <a:spcPts val="1000"/>
              </a:spcBef>
              <a:spcAft>
                <a:spcPts val="0"/>
              </a:spcAft>
              <a:buNone/>
            </a:pPr>
            <a:r>
              <a:t/>
            </a:r>
            <a:endParaRPr/>
          </a:p>
          <a:p>
            <a:pPr indent="-307340" lvl="0" marL="457200" rtl="0" algn="l">
              <a:spcBef>
                <a:spcPts val="1000"/>
              </a:spcBef>
              <a:spcAft>
                <a:spcPts val="0"/>
              </a:spcAft>
              <a:buSzPct val="100000"/>
              <a:buChar char="●"/>
            </a:pPr>
            <a:r>
              <a:rPr lang="en"/>
              <a:t>Many of the repositories in the hackathon already have fuzzing targets. Bootstrap them in Mayhem!</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90"/>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libFuzzer</a:t>
            </a:r>
            <a:endParaRPr/>
          </a:p>
        </p:txBody>
      </p:sp>
      <p:sp>
        <p:nvSpPr>
          <p:cNvPr id="1045" name="Google Shape;1045;p90"/>
          <p:cNvSpPr txBox="1"/>
          <p:nvPr>
            <p:ph idx="1" type="body"/>
          </p:nvPr>
        </p:nvSpPr>
        <p:spPr>
          <a:xfrm>
            <a:off x="457200" y="914400"/>
            <a:ext cx="8458200" cy="3771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Popular framework in Open Source and Industry for fuzzing.</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Part of the LLVM Project, requires clang\clang++.</a:t>
            </a:r>
            <a:endParaRPr/>
          </a:p>
          <a:p>
            <a:pPr indent="0" lvl="0" marL="457200" rtl="0" algn="l">
              <a:spcBef>
                <a:spcPts val="1000"/>
              </a:spcBef>
              <a:spcAft>
                <a:spcPts val="0"/>
              </a:spcAft>
              <a:buNone/>
            </a:pPr>
            <a:r>
              <a:t/>
            </a:r>
            <a:endParaRPr/>
          </a:p>
          <a:p>
            <a:pPr indent="-330200" lvl="0" marL="457200" rtl="0" algn="l">
              <a:spcBef>
                <a:spcPts val="1000"/>
              </a:spcBef>
              <a:spcAft>
                <a:spcPts val="0"/>
              </a:spcAft>
              <a:buSzPts val="1600"/>
              <a:buChar char="●"/>
            </a:pPr>
            <a:r>
              <a:rPr lang="en"/>
              <a:t>Requires the creation of a special function called: </a:t>
            </a:r>
            <a:r>
              <a:rPr lang="en">
                <a:latin typeface="Roboto Mono"/>
                <a:ea typeface="Roboto Mono"/>
                <a:cs typeface="Roboto Mono"/>
                <a:sym typeface="Roboto Mono"/>
              </a:rPr>
              <a:t>LLVMFuzzerTestOneInput</a:t>
            </a:r>
            <a:endParaRPr>
              <a:latin typeface="Roboto Mono"/>
              <a:ea typeface="Roboto Mono"/>
              <a:cs typeface="Roboto Mono"/>
              <a:sym typeface="Roboto Mono"/>
            </a:endParaRPr>
          </a:p>
          <a:p>
            <a:pPr indent="0" lvl="0" marL="457200" rtl="0" algn="l">
              <a:spcBef>
                <a:spcPts val="1000"/>
              </a:spcBef>
              <a:spcAft>
                <a:spcPts val="0"/>
              </a:spcAft>
              <a:buNone/>
            </a:pPr>
            <a:r>
              <a:t/>
            </a:r>
            <a:endParaRPr/>
          </a:p>
          <a:p>
            <a:pPr indent="-330200" lvl="0" marL="457200" rtl="0" algn="l">
              <a:spcBef>
                <a:spcPts val="1000"/>
              </a:spcBef>
              <a:spcAft>
                <a:spcPts val="0"/>
              </a:spcAft>
              <a:buSzPts val="1600"/>
              <a:buChar char="●"/>
            </a:pPr>
            <a:r>
              <a:rPr lang="en"/>
              <a:t>Typically used with Address Sanitizer to find memory corruption bugs.</a:t>
            </a:r>
            <a:endParaRPr/>
          </a:p>
          <a:p>
            <a:pPr indent="-317500" lvl="1" marL="914400" rtl="0" algn="l">
              <a:spcBef>
                <a:spcPts val="0"/>
              </a:spcBef>
              <a:spcAft>
                <a:spcPts val="0"/>
              </a:spcAft>
              <a:buSzPts val="1400"/>
              <a:buChar char="●"/>
            </a:pPr>
            <a:r>
              <a:rPr lang="en" sz="1600">
                <a:solidFill>
                  <a:schemeClr val="dk1"/>
                </a:solidFill>
                <a:latin typeface="Roboto Mono"/>
                <a:ea typeface="Roboto Mono"/>
                <a:cs typeface="Roboto Mono"/>
                <a:sym typeface="Roboto Mono"/>
              </a:rPr>
              <a:t>clang -fsanitize=address,fuzzer</a:t>
            </a:r>
            <a:endParaRPr sz="1600">
              <a:solidFill>
                <a:schemeClr val="dk1"/>
              </a:solidFill>
              <a:latin typeface="Roboto Mono"/>
              <a:ea typeface="Roboto Mono"/>
              <a:cs typeface="Roboto Mono"/>
              <a:sym typeface="Roboto Mono"/>
            </a:endParaRPr>
          </a:p>
          <a:p>
            <a:pPr indent="0" lvl="0" marL="0" rtl="0" algn="l">
              <a:spcBef>
                <a:spcPts val="1000"/>
              </a:spcBef>
              <a:spcAft>
                <a:spcPts val="0"/>
              </a:spcAft>
              <a:buNone/>
            </a:pPr>
            <a:r>
              <a:t/>
            </a:r>
            <a:endParaRPr sz="1600">
              <a:solidFill>
                <a:schemeClr val="dk1"/>
              </a:solidFill>
              <a:latin typeface="Roboto Mono"/>
              <a:ea typeface="Roboto Mono"/>
              <a:cs typeface="Roboto Mono"/>
              <a:sym typeface="Roboto Mono"/>
            </a:endParaRPr>
          </a:p>
          <a:p>
            <a:pPr indent="-330200" lvl="0" marL="457200" rtl="0" algn="l">
              <a:spcBef>
                <a:spcPts val="1000"/>
              </a:spcBef>
              <a:spcAft>
                <a:spcPts val="1000"/>
              </a:spcAft>
              <a:buClr>
                <a:schemeClr val="dk1"/>
              </a:buClr>
              <a:buSzPts val="1600"/>
              <a:buFont typeface="Roboto Mono"/>
              <a:buChar char="●"/>
            </a:pPr>
            <a:r>
              <a:rPr lang="en"/>
              <a:t>Vast majority of targets already have libFuzzer targets.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91"/>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Example libFuzzer Target</a:t>
            </a:r>
            <a:endParaRPr>
              <a:solidFill>
                <a:schemeClr val="dk1"/>
              </a:solidFill>
            </a:endParaRPr>
          </a:p>
          <a:p>
            <a:pPr indent="0" lvl="0" marL="0" rtl="0" algn="l">
              <a:spcBef>
                <a:spcPts val="0"/>
              </a:spcBef>
              <a:spcAft>
                <a:spcPts val="0"/>
              </a:spcAft>
              <a:buNone/>
            </a:pPr>
            <a:r>
              <a:t/>
            </a:r>
            <a:endParaRPr/>
          </a:p>
        </p:txBody>
      </p:sp>
      <p:sp>
        <p:nvSpPr>
          <p:cNvPr id="1051" name="Google Shape;1051;p91"/>
          <p:cNvSpPr txBox="1"/>
          <p:nvPr/>
        </p:nvSpPr>
        <p:spPr>
          <a:xfrm>
            <a:off x="457200" y="1028700"/>
            <a:ext cx="33231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#include &lt;stdint.h&gt;</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#include &lt;stdlib.h&gt;</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800">
              <a:solidFill>
                <a:schemeClr val="dk1"/>
              </a:solidFill>
              <a:highlight>
                <a:schemeClr val="accent3"/>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highlight>
                  <a:schemeClr val="accent3"/>
                </a:highlight>
                <a:latin typeface="Courier New"/>
                <a:ea typeface="Courier New"/>
                <a:cs typeface="Courier New"/>
                <a:sym typeface="Courier New"/>
              </a:rPr>
              <a:t>int fuzzme(char *buf)</a:t>
            </a:r>
            <a:endParaRPr sz="800">
              <a:solidFill>
                <a:schemeClr val="dk1"/>
              </a:solidFill>
              <a:highlight>
                <a:schemeClr val="accent3"/>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if(strlen(buf) &gt;= 3)</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if(buf[0] == 'b')</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if(buf[1] == 'u')</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if(buf[2] == 'g')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printf("You've got it!");</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abort();</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return 0;</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a:t>
            </a:r>
            <a:endParaRPr sz="800">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highlight>
                  <a:schemeClr val="accent6"/>
                </a:highlight>
                <a:latin typeface="Courier New"/>
                <a:ea typeface="Courier New"/>
                <a:cs typeface="Courier New"/>
                <a:sym typeface="Courier New"/>
              </a:rPr>
              <a:t>int LLVMFuzzerTestOneInput(</a:t>
            </a:r>
            <a:r>
              <a:rPr lang="en" sz="800">
                <a:highlight>
                  <a:schemeClr val="accent2"/>
                </a:highlight>
                <a:latin typeface="Courier New"/>
                <a:ea typeface="Courier New"/>
                <a:cs typeface="Courier New"/>
                <a:sym typeface="Courier New"/>
              </a:rPr>
              <a:t>char* data, size_t len</a:t>
            </a:r>
            <a:r>
              <a:rPr lang="en" sz="800">
                <a:highlight>
                  <a:schemeClr val="accent6"/>
                </a:highlight>
                <a:latin typeface="Courier New"/>
                <a:ea typeface="Courier New"/>
                <a:cs typeface="Courier New"/>
                <a:sym typeface="Courier New"/>
              </a:rPr>
              <a:t>)</a:t>
            </a:r>
            <a:endParaRPr sz="800">
              <a:highlight>
                <a:schemeClr val="accent6"/>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a:t>
            </a:r>
            <a:r>
              <a:rPr lang="en" sz="800">
                <a:highlight>
                  <a:schemeClr val="accent3"/>
                </a:highlight>
                <a:latin typeface="Courier New"/>
                <a:ea typeface="Courier New"/>
                <a:cs typeface="Courier New"/>
                <a:sym typeface="Courier New"/>
              </a:rPr>
              <a:t>fuzzme</a:t>
            </a:r>
            <a:r>
              <a:rPr lang="en" sz="800">
                <a:highlight>
                  <a:schemeClr val="accent3"/>
                </a:highlight>
                <a:latin typeface="Courier New"/>
                <a:ea typeface="Courier New"/>
                <a:cs typeface="Courier New"/>
                <a:sym typeface="Courier New"/>
              </a:rPr>
              <a:t>(data);</a:t>
            </a:r>
            <a:endParaRPr sz="800">
              <a:highlight>
                <a:schemeClr val="accent3"/>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a:t>
            </a:r>
            <a:r>
              <a:rPr lang="en" sz="800">
                <a:latin typeface="Courier New"/>
                <a:ea typeface="Courier New"/>
                <a:cs typeface="Courier New"/>
                <a:sym typeface="Courier New"/>
              </a:rPr>
              <a:t>return 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a:t>
            </a:r>
            <a:endParaRPr sz="800">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t/>
            </a:r>
            <a:endParaRPr sz="800">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t/>
            </a:r>
            <a:endParaRPr sz="800">
              <a:latin typeface="Courier New"/>
              <a:ea typeface="Courier New"/>
              <a:cs typeface="Courier New"/>
              <a:sym typeface="Courier New"/>
            </a:endParaRPr>
          </a:p>
        </p:txBody>
      </p:sp>
      <p:sp>
        <p:nvSpPr>
          <p:cNvPr id="1052" name="Google Shape;1052;p91"/>
          <p:cNvSpPr/>
          <p:nvPr/>
        </p:nvSpPr>
        <p:spPr>
          <a:xfrm>
            <a:off x="7019725" y="506152"/>
            <a:ext cx="1436771" cy="405631"/>
          </a:xfrm>
          <a:prstGeom prst="flowChart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Input Vector</a:t>
            </a:r>
            <a:endParaRPr b="1" sz="600">
              <a:solidFill>
                <a:schemeClr val="lt1"/>
              </a:solidFill>
            </a:endParaRPr>
          </a:p>
        </p:txBody>
      </p:sp>
      <p:sp>
        <p:nvSpPr>
          <p:cNvPr id="1053" name="Google Shape;1053;p91"/>
          <p:cNvSpPr/>
          <p:nvPr/>
        </p:nvSpPr>
        <p:spPr>
          <a:xfrm>
            <a:off x="7019729" y="935960"/>
            <a:ext cx="1436771" cy="405631"/>
          </a:xfrm>
          <a:prstGeom prst="flowChartProcess">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Entrypoint</a:t>
            </a:r>
            <a:endParaRPr b="1" sz="600">
              <a:solidFill>
                <a:schemeClr val="lt1"/>
              </a:solidFill>
            </a:endParaRPr>
          </a:p>
        </p:txBody>
      </p:sp>
      <p:sp>
        <p:nvSpPr>
          <p:cNvPr id="1054" name="Google Shape;1054;p91"/>
          <p:cNvSpPr/>
          <p:nvPr/>
        </p:nvSpPr>
        <p:spPr>
          <a:xfrm>
            <a:off x="7019729" y="1365769"/>
            <a:ext cx="1436771" cy="405631"/>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lt1"/>
                </a:solidFill>
              </a:rPr>
              <a:t>Candidate Function</a:t>
            </a:r>
            <a:endParaRPr b="1" sz="500">
              <a:solidFill>
                <a:schemeClr val="dk1"/>
              </a:solidFill>
              <a:latin typeface="Courier New"/>
              <a:ea typeface="Courier New"/>
              <a:cs typeface="Courier New"/>
              <a:sym typeface="Courier New"/>
            </a:endParaRPr>
          </a:p>
        </p:txBody>
      </p:sp>
      <p:sp>
        <p:nvSpPr>
          <p:cNvPr id="1055" name="Google Shape;1055;p91"/>
          <p:cNvSpPr txBox="1"/>
          <p:nvPr/>
        </p:nvSpPr>
        <p:spPr>
          <a:xfrm>
            <a:off x="3709175" y="2003125"/>
            <a:ext cx="5305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$&gt; clang -fsanitize=fuzzer -c example_target.c</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$&gt; clang -fsanitize=fuzzer example_target.o -o example_target</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$&gt; ./example_target</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INFO: Seed: 705835306</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INFO: Loaded 1 modules   (1 inline 8-bit counters): 1 [0x4e8040, 0x4e8041),</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INFO: Loaded 1 PC tables (1 PCs): 1 [0x4be930,0x4be940),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INFO: -max_len is not provided; libFuzzer will not generate inputs larger than 4096 bytes</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INFO: A corpus is not provided, starting from an empty corpus</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#2    INITED cov: 1 ft: 1 corp: 1/1b exec/s: 0 rss: 23Mb</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#8388608    pulse  cov: 1 ft: 1 corp: 1/1b lim: 4096 exec/s: 4194304 rss: 23Mb</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#16777216    pulse  cov: 1 ft: 1 corp: 1/1b lim: 4096 exec/s: 4194304 rss: 23Mb</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800">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92"/>
          <p:cNvSpPr txBox="1"/>
          <p:nvPr>
            <p:ph type="title"/>
          </p:nvPr>
        </p:nvSpPr>
        <p:spPr>
          <a:xfrm>
            <a:off x="1828800" y="2097300"/>
            <a:ext cx="6858000" cy="94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libFuzzer</a:t>
            </a:r>
            <a:r>
              <a:rPr lang="en"/>
              <a:t> Exercise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93"/>
          <p:cNvPicPr preferRelativeResize="0"/>
          <p:nvPr/>
        </p:nvPicPr>
        <p:blipFill>
          <a:blip r:embed="rId3">
            <a:alphaModFix/>
          </a:blip>
          <a:stretch>
            <a:fillRect/>
          </a:stretch>
        </p:blipFill>
        <p:spPr>
          <a:xfrm>
            <a:off x="1908725" y="950400"/>
            <a:ext cx="5296175" cy="3775798"/>
          </a:xfrm>
          <a:prstGeom prst="rect">
            <a:avLst/>
          </a:prstGeom>
          <a:noFill/>
          <a:ln>
            <a:noFill/>
          </a:ln>
        </p:spPr>
      </p:pic>
      <p:sp>
        <p:nvSpPr>
          <p:cNvPr id="1066" name="Google Shape;1066;p93"/>
          <p:cNvSpPr/>
          <p:nvPr/>
        </p:nvSpPr>
        <p:spPr>
          <a:xfrm>
            <a:off x="1291788" y="280000"/>
            <a:ext cx="6560400" cy="34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93"/>
          <p:cNvSpPr txBox="1"/>
          <p:nvPr>
            <p:ph type="title"/>
          </p:nvPr>
        </p:nvSpPr>
        <p:spPr>
          <a:xfrm>
            <a:off x="457200" y="228600"/>
            <a:ext cx="82296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u="sng">
                <a:solidFill>
                  <a:schemeClr val="hlink"/>
                </a:solidFill>
                <a:hlinkClick r:id="rId4"/>
              </a:rPr>
              <a:t>https://github.com/mayhemheroes/hackathon-resources</a:t>
            </a:r>
            <a:endParaRPr sz="1900"/>
          </a:p>
        </p:txBody>
      </p:sp>
      <p:sp>
        <p:nvSpPr>
          <p:cNvPr id="1068" name="Google Shape;1068;p93"/>
          <p:cNvSpPr txBox="1"/>
          <p:nvPr/>
        </p:nvSpPr>
        <p:spPr>
          <a:xfrm>
            <a:off x="540400" y="1205650"/>
            <a:ext cx="10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Light"/>
                <a:ea typeface="Roboto Light"/>
                <a:cs typeface="Roboto Light"/>
                <a:sym typeface="Roboto Light"/>
              </a:rPr>
              <a:t>Go here</a:t>
            </a:r>
            <a:endParaRPr>
              <a:latin typeface="Roboto Light"/>
              <a:ea typeface="Roboto Light"/>
              <a:cs typeface="Roboto Light"/>
              <a:sym typeface="Roboto Light"/>
            </a:endParaRPr>
          </a:p>
        </p:txBody>
      </p:sp>
      <p:cxnSp>
        <p:nvCxnSpPr>
          <p:cNvPr id="1069" name="Google Shape;1069;p93"/>
          <p:cNvCxnSpPr/>
          <p:nvPr/>
        </p:nvCxnSpPr>
        <p:spPr>
          <a:xfrm flipH="1" rot="10800000">
            <a:off x="1300525" y="722950"/>
            <a:ext cx="927000" cy="682800"/>
          </a:xfrm>
          <a:prstGeom prst="straightConnector1">
            <a:avLst/>
          </a:prstGeom>
          <a:noFill/>
          <a:ln cap="flat" cmpd="sng" w="9525">
            <a:solidFill>
              <a:schemeClr val="accent1"/>
            </a:solidFill>
            <a:prstDash val="solid"/>
            <a:round/>
            <a:headEnd len="med" w="med" type="none"/>
            <a:tailEnd len="med" w="med" type="triangle"/>
          </a:ln>
        </p:spPr>
      </p:cxnSp>
      <p:sp>
        <p:nvSpPr>
          <p:cNvPr id="1070" name="Google Shape;1070;p93"/>
          <p:cNvSpPr txBox="1"/>
          <p:nvPr/>
        </p:nvSpPr>
        <p:spPr>
          <a:xfrm>
            <a:off x="643825" y="3400550"/>
            <a:ext cx="10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Light"/>
                <a:ea typeface="Roboto Light"/>
                <a:cs typeface="Roboto Light"/>
                <a:sym typeface="Roboto Light"/>
              </a:rPr>
              <a:t>Click here</a:t>
            </a:r>
            <a:endParaRPr>
              <a:latin typeface="Roboto Light"/>
              <a:ea typeface="Roboto Light"/>
              <a:cs typeface="Roboto Light"/>
              <a:sym typeface="Roboto Light"/>
            </a:endParaRPr>
          </a:p>
        </p:txBody>
      </p:sp>
      <p:cxnSp>
        <p:nvCxnSpPr>
          <p:cNvPr id="1071" name="Google Shape;1071;p93"/>
          <p:cNvCxnSpPr>
            <a:stCxn id="1070" idx="3"/>
            <a:endCxn id="1072" idx="1"/>
          </p:cNvCxnSpPr>
          <p:nvPr/>
        </p:nvCxnSpPr>
        <p:spPr>
          <a:xfrm>
            <a:off x="1659325" y="3600650"/>
            <a:ext cx="675600" cy="776100"/>
          </a:xfrm>
          <a:prstGeom prst="straightConnector1">
            <a:avLst/>
          </a:prstGeom>
          <a:noFill/>
          <a:ln cap="flat" cmpd="sng" w="9525">
            <a:solidFill>
              <a:schemeClr val="accent1"/>
            </a:solidFill>
            <a:prstDash val="solid"/>
            <a:round/>
            <a:headEnd len="med" w="med" type="none"/>
            <a:tailEnd len="med" w="med" type="triangle"/>
          </a:ln>
        </p:spPr>
      </p:cxnSp>
      <p:sp>
        <p:nvSpPr>
          <p:cNvPr id="1072" name="Google Shape;1072;p93"/>
          <p:cNvSpPr/>
          <p:nvPr/>
        </p:nvSpPr>
        <p:spPr>
          <a:xfrm>
            <a:off x="2335050" y="4287875"/>
            <a:ext cx="816300" cy="177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94"/>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libFuzzer Review</a:t>
            </a:r>
            <a:endParaRPr/>
          </a:p>
        </p:txBody>
      </p:sp>
      <p:sp>
        <p:nvSpPr>
          <p:cNvPr id="1078" name="Google Shape;1078;p94"/>
          <p:cNvSpPr txBox="1"/>
          <p:nvPr>
            <p:ph idx="1" type="body"/>
          </p:nvPr>
        </p:nvSpPr>
        <p:spPr>
          <a:xfrm>
            <a:off x="457200" y="914400"/>
            <a:ext cx="8458200" cy="3771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Created a libFuzzer target that tests a function “fuzzme”.</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Updated our CMake build system to handle a libFuzzer target.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1828800" y="2097300"/>
            <a:ext cx="6858000" cy="94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Mission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95"/>
          <p:cNvSpPr txBox="1"/>
          <p:nvPr/>
        </p:nvSpPr>
        <p:spPr>
          <a:xfrm>
            <a:off x="148875" y="2074100"/>
            <a:ext cx="8855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rgbClr val="FFFFFF"/>
                </a:solidFill>
              </a:rPr>
              <a:t>Quiz 6</a:t>
            </a:r>
            <a:endParaRPr b="1" sz="6000">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96"/>
          <p:cNvSpPr txBox="1"/>
          <p:nvPr/>
        </p:nvSpPr>
        <p:spPr>
          <a:xfrm>
            <a:off x="60300" y="175650"/>
            <a:ext cx="8855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Who named fuzzing?</a:t>
            </a:r>
            <a:endParaRPr b="1" sz="3600">
              <a:solidFill>
                <a:srgbClr val="FFFFFF"/>
              </a:solidFill>
              <a:latin typeface="Roboto"/>
              <a:ea typeface="Roboto"/>
              <a:cs typeface="Roboto"/>
              <a:sym typeface="Roboto"/>
            </a:endParaRPr>
          </a:p>
        </p:txBody>
      </p:sp>
      <p:sp>
        <p:nvSpPr>
          <p:cNvPr id="1089" name="Google Shape;1089;p96"/>
          <p:cNvSpPr txBox="1"/>
          <p:nvPr/>
        </p:nvSpPr>
        <p:spPr>
          <a:xfrm>
            <a:off x="532425" y="1819050"/>
            <a:ext cx="40395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oboto"/>
              <a:buAutoNum type="alphaUcPeriod"/>
            </a:pPr>
            <a:r>
              <a:rPr b="1" lang="en" sz="1800">
                <a:solidFill>
                  <a:schemeClr val="lt1"/>
                </a:solidFill>
                <a:latin typeface="Roboto"/>
                <a:ea typeface="Roboto"/>
                <a:cs typeface="Roboto"/>
                <a:sym typeface="Roboto"/>
              </a:rPr>
              <a:t>Barton Miller</a:t>
            </a:r>
            <a:br>
              <a:rPr b="1" lang="en" sz="1800">
                <a:solidFill>
                  <a:schemeClr val="lt1"/>
                </a:solidFill>
                <a:latin typeface="Roboto"/>
                <a:ea typeface="Roboto"/>
                <a:cs typeface="Roboto"/>
                <a:sym typeface="Roboto"/>
              </a:rPr>
            </a:br>
            <a:br>
              <a:rPr b="1" lang="en" sz="1800">
                <a:solidFill>
                  <a:schemeClr val="lt1"/>
                </a:solidFill>
                <a:latin typeface="Roboto"/>
                <a:ea typeface="Roboto"/>
                <a:cs typeface="Roboto"/>
                <a:sym typeface="Roboto"/>
              </a:rPr>
            </a:br>
            <a:endParaRPr b="1"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AutoNum type="alphaUcPeriod"/>
            </a:pPr>
            <a:r>
              <a:rPr b="1" lang="en" sz="1800">
                <a:solidFill>
                  <a:schemeClr val="lt1"/>
                </a:solidFill>
                <a:latin typeface="Roboto"/>
                <a:ea typeface="Roboto"/>
                <a:cs typeface="Roboto"/>
                <a:sym typeface="Roboto"/>
              </a:rPr>
              <a:t>David Brumley</a:t>
            </a:r>
            <a:endParaRPr b="1" sz="1800">
              <a:solidFill>
                <a:schemeClr val="lt1"/>
              </a:solidFill>
              <a:latin typeface="Roboto"/>
              <a:ea typeface="Roboto"/>
              <a:cs typeface="Roboto"/>
              <a:sym typeface="Roboto"/>
            </a:endParaRPr>
          </a:p>
        </p:txBody>
      </p:sp>
      <p:sp>
        <p:nvSpPr>
          <p:cNvPr id="1090" name="Google Shape;1090;p96"/>
          <p:cNvSpPr txBox="1"/>
          <p:nvPr/>
        </p:nvSpPr>
        <p:spPr>
          <a:xfrm>
            <a:off x="4571925" y="1819050"/>
            <a:ext cx="40395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oboto"/>
              <a:buAutoNum type="alphaUcPeriod" startAt="3"/>
            </a:pPr>
            <a:r>
              <a:rPr b="1" lang="en" sz="1800">
                <a:solidFill>
                  <a:schemeClr val="lt1"/>
                </a:solidFill>
                <a:latin typeface="Roboto"/>
                <a:ea typeface="Roboto"/>
                <a:cs typeface="Roboto"/>
                <a:sym typeface="Roboto"/>
              </a:rPr>
              <a:t>Hanno Böck</a:t>
            </a:r>
            <a:br>
              <a:rPr b="1" lang="en" sz="1800">
                <a:solidFill>
                  <a:schemeClr val="lt1"/>
                </a:solidFill>
                <a:latin typeface="Roboto"/>
                <a:ea typeface="Roboto"/>
                <a:cs typeface="Roboto"/>
                <a:sym typeface="Roboto"/>
              </a:rPr>
            </a:br>
            <a:br>
              <a:rPr b="1" lang="en" sz="1800">
                <a:solidFill>
                  <a:schemeClr val="lt1"/>
                </a:solidFill>
                <a:latin typeface="Roboto"/>
                <a:ea typeface="Roboto"/>
                <a:cs typeface="Roboto"/>
                <a:sym typeface="Roboto"/>
              </a:rPr>
            </a:br>
            <a:endParaRPr b="1"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AutoNum type="alphaUcPeriod" startAt="3"/>
            </a:pPr>
            <a:r>
              <a:rPr b="1" lang="en" sz="1800">
                <a:solidFill>
                  <a:schemeClr val="lt1"/>
                </a:solidFill>
                <a:latin typeface="Roboto"/>
                <a:ea typeface="Roboto"/>
                <a:cs typeface="Roboto"/>
                <a:sym typeface="Roboto"/>
              </a:rPr>
              <a:t>Alex Brewer </a:t>
            </a:r>
            <a:endParaRPr b="1" sz="1800">
              <a:solidFill>
                <a:schemeClr val="lt1"/>
              </a:solidFill>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4" name="Shape 1094"/>
        <p:cNvGrpSpPr/>
        <p:nvPr/>
      </p:nvGrpSpPr>
      <p:grpSpPr>
        <a:xfrm>
          <a:off x="0" y="0"/>
          <a:ext cx="0" cy="0"/>
          <a:chOff x="0" y="0"/>
          <a:chExt cx="0" cy="0"/>
        </a:xfrm>
      </p:grpSpPr>
      <p:sp>
        <p:nvSpPr>
          <p:cNvPr id="1095" name="Google Shape;1095;p97"/>
          <p:cNvSpPr txBox="1"/>
          <p:nvPr>
            <p:ph type="title"/>
          </p:nvPr>
        </p:nvSpPr>
        <p:spPr>
          <a:xfrm>
            <a:off x="1828800" y="2097300"/>
            <a:ext cx="6858000" cy="94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Contributing to OSS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9" name="Shape 1099"/>
        <p:cNvGrpSpPr/>
        <p:nvPr/>
      </p:nvGrpSpPr>
      <p:grpSpPr>
        <a:xfrm>
          <a:off x="0" y="0"/>
          <a:ext cx="0" cy="0"/>
          <a:chOff x="0" y="0"/>
          <a:chExt cx="0" cy="0"/>
        </a:xfrm>
      </p:grpSpPr>
      <p:sp>
        <p:nvSpPr>
          <p:cNvPr id="1100" name="Google Shape;1100;p98"/>
          <p:cNvSpPr/>
          <p:nvPr/>
        </p:nvSpPr>
        <p:spPr>
          <a:xfrm rot="10800000">
            <a:off x="4203087" y="115324"/>
            <a:ext cx="717900" cy="717600"/>
          </a:xfrm>
          <a:prstGeom prst="pie">
            <a:avLst>
              <a:gd fmla="val 2689583" name="adj1"/>
              <a:gd fmla="val 13510993" name="adj2"/>
            </a:avLst>
          </a:prstGeom>
          <a:solidFill>
            <a:srgbClr val="2BB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1" name="Google Shape;1101;p98"/>
          <p:cNvGrpSpPr/>
          <p:nvPr/>
        </p:nvGrpSpPr>
        <p:grpSpPr>
          <a:xfrm>
            <a:off x="4731550" y="818300"/>
            <a:ext cx="3955225" cy="747300"/>
            <a:chOff x="4530625" y="1206560"/>
            <a:chExt cx="3955225" cy="747300"/>
          </a:xfrm>
        </p:grpSpPr>
        <p:cxnSp>
          <p:nvCxnSpPr>
            <p:cNvPr id="1102" name="Google Shape;1102;p98"/>
            <p:cNvCxnSpPr/>
            <p:nvPr/>
          </p:nvCxnSpPr>
          <p:spPr>
            <a:xfrm>
              <a:off x="4530625" y="1582195"/>
              <a:ext cx="1652700" cy="0"/>
            </a:xfrm>
            <a:prstGeom prst="straightConnector1">
              <a:avLst/>
            </a:prstGeom>
            <a:noFill/>
            <a:ln cap="flat" cmpd="sng" w="9525">
              <a:solidFill>
                <a:srgbClr val="BDBDBD"/>
              </a:solidFill>
              <a:prstDash val="solid"/>
              <a:round/>
              <a:headEnd len="sm" w="sm" type="none"/>
              <a:tailEnd len="sm" w="sm" type="none"/>
            </a:ln>
          </p:spPr>
        </p:cxnSp>
        <p:sp>
          <p:nvSpPr>
            <p:cNvPr id="1103" name="Google Shape;1103;p98"/>
            <p:cNvSpPr/>
            <p:nvPr/>
          </p:nvSpPr>
          <p:spPr>
            <a:xfrm>
              <a:off x="6014671" y="1481782"/>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8"/>
            <p:cNvSpPr txBox="1"/>
            <p:nvPr/>
          </p:nvSpPr>
          <p:spPr>
            <a:xfrm>
              <a:off x="5990215" y="142376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sp>
          <p:nvSpPr>
            <p:cNvPr id="1105" name="Google Shape;1105;p98"/>
            <p:cNvSpPr txBox="1"/>
            <p:nvPr/>
          </p:nvSpPr>
          <p:spPr>
            <a:xfrm>
              <a:off x="6223850" y="1206560"/>
              <a:ext cx="22620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Fuzzing a target with Mayhem</a:t>
              </a:r>
              <a:endParaRPr sz="1200">
                <a:latin typeface="Roboto"/>
                <a:ea typeface="Roboto"/>
                <a:cs typeface="Roboto"/>
                <a:sym typeface="Roboto"/>
              </a:endParaRPr>
            </a:p>
            <a:p>
              <a:pPr indent="0" lvl="0" marL="0" rtl="0" algn="l">
                <a:lnSpc>
                  <a:spcPct val="115000"/>
                </a:lnSpc>
                <a:spcBef>
                  <a:spcPts val="0"/>
                </a:spcBef>
                <a:spcAft>
                  <a:spcPts val="1600"/>
                </a:spcAft>
                <a:buNone/>
              </a:pPr>
              <a:r>
                <a:t/>
              </a:r>
              <a:endParaRPr b="1" sz="800">
                <a:latin typeface="Roboto"/>
                <a:ea typeface="Roboto"/>
                <a:cs typeface="Roboto"/>
                <a:sym typeface="Roboto"/>
              </a:endParaRPr>
            </a:p>
          </p:txBody>
        </p:sp>
      </p:grpSp>
      <p:grpSp>
        <p:nvGrpSpPr>
          <p:cNvPr id="1106" name="Google Shape;1106;p98"/>
          <p:cNvGrpSpPr/>
          <p:nvPr/>
        </p:nvGrpSpPr>
        <p:grpSpPr>
          <a:xfrm>
            <a:off x="5265375" y="1751125"/>
            <a:ext cx="4064600" cy="747300"/>
            <a:chOff x="5064450" y="2086430"/>
            <a:chExt cx="4064600" cy="747300"/>
          </a:xfrm>
        </p:grpSpPr>
        <p:cxnSp>
          <p:nvCxnSpPr>
            <p:cNvPr id="1107" name="Google Shape;1107;p98"/>
            <p:cNvCxnSpPr/>
            <p:nvPr/>
          </p:nvCxnSpPr>
          <p:spPr>
            <a:xfrm>
              <a:off x="5064450" y="2460069"/>
              <a:ext cx="1119000" cy="0"/>
            </a:xfrm>
            <a:prstGeom prst="straightConnector1">
              <a:avLst/>
            </a:prstGeom>
            <a:noFill/>
            <a:ln cap="flat" cmpd="sng" w="9525">
              <a:solidFill>
                <a:srgbClr val="BDBDBD"/>
              </a:solidFill>
              <a:prstDash val="solid"/>
              <a:round/>
              <a:headEnd len="sm" w="sm" type="none"/>
              <a:tailEnd len="sm" w="sm" type="none"/>
            </a:ln>
          </p:spPr>
        </p:cxnSp>
        <p:sp>
          <p:nvSpPr>
            <p:cNvPr id="1108" name="Google Shape;1108;p98"/>
            <p:cNvSpPr/>
            <p:nvPr/>
          </p:nvSpPr>
          <p:spPr>
            <a:xfrm>
              <a:off x="6014671" y="2353882"/>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8"/>
            <p:cNvSpPr txBox="1"/>
            <p:nvPr/>
          </p:nvSpPr>
          <p:spPr>
            <a:xfrm>
              <a:off x="5991690" y="22950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sp>
          <p:nvSpPr>
            <p:cNvPr id="1110" name="Google Shape;1110;p98"/>
            <p:cNvSpPr txBox="1"/>
            <p:nvPr/>
          </p:nvSpPr>
          <p:spPr>
            <a:xfrm>
              <a:off x="6223850" y="2086430"/>
              <a:ext cx="29052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Set up build systems with CMake</a:t>
              </a:r>
              <a:endParaRPr sz="1200">
                <a:latin typeface="Roboto"/>
                <a:ea typeface="Roboto"/>
                <a:cs typeface="Roboto"/>
                <a:sym typeface="Roboto"/>
              </a:endParaRPr>
            </a:p>
            <a:p>
              <a:pPr indent="0" lvl="0" marL="0" rtl="0" algn="l">
                <a:lnSpc>
                  <a:spcPct val="115000"/>
                </a:lnSpc>
                <a:spcBef>
                  <a:spcPts val="0"/>
                </a:spcBef>
                <a:spcAft>
                  <a:spcPts val="1600"/>
                </a:spcAft>
                <a:buNone/>
              </a:pPr>
              <a:r>
                <a:t/>
              </a:r>
              <a:endParaRPr b="1" sz="800">
                <a:latin typeface="Roboto"/>
                <a:ea typeface="Roboto"/>
                <a:cs typeface="Roboto"/>
                <a:sym typeface="Roboto"/>
              </a:endParaRPr>
            </a:p>
          </p:txBody>
        </p:sp>
      </p:grpSp>
      <p:grpSp>
        <p:nvGrpSpPr>
          <p:cNvPr id="1111" name="Google Shape;1111;p98"/>
          <p:cNvGrpSpPr/>
          <p:nvPr/>
        </p:nvGrpSpPr>
        <p:grpSpPr>
          <a:xfrm>
            <a:off x="5775075" y="2830550"/>
            <a:ext cx="3140299" cy="747300"/>
            <a:chOff x="5574150" y="3083455"/>
            <a:chExt cx="3140299" cy="747300"/>
          </a:xfrm>
        </p:grpSpPr>
        <p:cxnSp>
          <p:nvCxnSpPr>
            <p:cNvPr id="1112" name="Google Shape;1112;p98"/>
            <p:cNvCxnSpPr/>
            <p:nvPr/>
          </p:nvCxnSpPr>
          <p:spPr>
            <a:xfrm>
              <a:off x="5574150" y="3449448"/>
              <a:ext cx="609300" cy="0"/>
            </a:xfrm>
            <a:prstGeom prst="straightConnector1">
              <a:avLst/>
            </a:prstGeom>
            <a:noFill/>
            <a:ln cap="flat" cmpd="sng" w="9525">
              <a:solidFill>
                <a:srgbClr val="BDBDBD"/>
              </a:solidFill>
              <a:prstDash val="solid"/>
              <a:round/>
              <a:headEnd len="sm" w="sm" type="none"/>
              <a:tailEnd len="sm" w="sm" type="none"/>
            </a:ln>
          </p:spPr>
        </p:cxnSp>
        <p:sp>
          <p:nvSpPr>
            <p:cNvPr id="1113" name="Google Shape;1113;p98"/>
            <p:cNvSpPr/>
            <p:nvPr/>
          </p:nvSpPr>
          <p:spPr>
            <a:xfrm>
              <a:off x="6014671" y="3349032"/>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8"/>
            <p:cNvSpPr txBox="1"/>
            <p:nvPr/>
          </p:nvSpPr>
          <p:spPr>
            <a:xfrm>
              <a:off x="5991690" y="329111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5</a:t>
              </a:r>
              <a:endParaRPr>
                <a:solidFill>
                  <a:srgbClr val="FFFFFF"/>
                </a:solidFill>
              </a:endParaRPr>
            </a:p>
          </p:txBody>
        </p:sp>
        <p:sp>
          <p:nvSpPr>
            <p:cNvPr id="1115" name="Google Shape;1115;p98"/>
            <p:cNvSpPr txBox="1"/>
            <p:nvPr/>
          </p:nvSpPr>
          <p:spPr>
            <a:xfrm>
              <a:off x="6223849" y="3083455"/>
              <a:ext cx="24906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Automate with Github Actions</a:t>
              </a:r>
              <a:endParaRPr b="1" sz="1200">
                <a:latin typeface="Roboto"/>
                <a:ea typeface="Roboto"/>
                <a:cs typeface="Roboto"/>
                <a:sym typeface="Roboto"/>
              </a:endParaRPr>
            </a:p>
            <a:p>
              <a:pPr indent="0" lvl="0" marL="0" rtl="0" algn="l">
                <a:lnSpc>
                  <a:spcPct val="115000"/>
                </a:lnSpc>
                <a:spcBef>
                  <a:spcPts val="0"/>
                </a:spcBef>
                <a:spcAft>
                  <a:spcPts val="1600"/>
                </a:spcAft>
                <a:buNone/>
              </a:pPr>
              <a:r>
                <a:t/>
              </a:r>
              <a:endParaRPr b="1" sz="800">
                <a:latin typeface="Roboto"/>
                <a:ea typeface="Roboto"/>
                <a:cs typeface="Roboto"/>
                <a:sym typeface="Roboto"/>
              </a:endParaRPr>
            </a:p>
          </p:txBody>
        </p:sp>
      </p:grpSp>
      <p:grpSp>
        <p:nvGrpSpPr>
          <p:cNvPr id="1116" name="Google Shape;1116;p98"/>
          <p:cNvGrpSpPr/>
          <p:nvPr/>
        </p:nvGrpSpPr>
        <p:grpSpPr>
          <a:xfrm>
            <a:off x="378775" y="1319450"/>
            <a:ext cx="3693650" cy="747300"/>
            <a:chOff x="519175" y="1672400"/>
            <a:chExt cx="3693650" cy="747300"/>
          </a:xfrm>
        </p:grpSpPr>
        <p:cxnSp>
          <p:nvCxnSpPr>
            <p:cNvPr id="1117" name="Google Shape;1117;p98"/>
            <p:cNvCxnSpPr/>
            <p:nvPr/>
          </p:nvCxnSpPr>
          <p:spPr>
            <a:xfrm rot="10800000">
              <a:off x="2921325" y="2046050"/>
              <a:ext cx="1291500" cy="0"/>
            </a:xfrm>
            <a:prstGeom prst="straightConnector1">
              <a:avLst/>
            </a:prstGeom>
            <a:noFill/>
            <a:ln cap="flat" cmpd="sng" w="9525">
              <a:solidFill>
                <a:srgbClr val="BDBDBD"/>
              </a:solidFill>
              <a:prstDash val="solid"/>
              <a:round/>
              <a:headEnd len="sm" w="sm" type="none"/>
              <a:tailEnd len="sm" w="sm" type="none"/>
            </a:ln>
          </p:spPr>
        </p:cxnSp>
        <p:sp>
          <p:nvSpPr>
            <p:cNvPr id="1118" name="Google Shape;1118;p98"/>
            <p:cNvSpPr/>
            <p:nvPr/>
          </p:nvSpPr>
          <p:spPr>
            <a:xfrm>
              <a:off x="2874851" y="1943786"/>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8"/>
            <p:cNvSpPr txBox="1"/>
            <p:nvPr/>
          </p:nvSpPr>
          <p:spPr>
            <a:xfrm>
              <a:off x="2849841" y="1884747"/>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sp>
          <p:nvSpPr>
            <p:cNvPr id="1120" name="Google Shape;1120;p98"/>
            <p:cNvSpPr txBox="1"/>
            <p:nvPr/>
          </p:nvSpPr>
          <p:spPr>
            <a:xfrm>
              <a:off x="519175" y="1672400"/>
              <a:ext cx="23523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latin typeface="Roboto"/>
                  <a:ea typeface="Roboto"/>
                  <a:cs typeface="Roboto"/>
                  <a:sym typeface="Roboto"/>
                </a:rPr>
                <a:t>Package a target using Docker</a:t>
              </a:r>
              <a:endParaRPr sz="1200">
                <a:latin typeface="Roboto"/>
                <a:ea typeface="Roboto"/>
                <a:cs typeface="Roboto"/>
                <a:sym typeface="Roboto"/>
              </a:endParaRPr>
            </a:p>
            <a:p>
              <a:pPr indent="0" lvl="0" marL="0" rtl="0" algn="r">
                <a:lnSpc>
                  <a:spcPct val="115000"/>
                </a:lnSpc>
                <a:spcBef>
                  <a:spcPts val="0"/>
                </a:spcBef>
                <a:spcAft>
                  <a:spcPts val="1600"/>
                </a:spcAft>
                <a:buNone/>
              </a:pPr>
              <a:r>
                <a:t/>
              </a:r>
              <a:endParaRPr b="1" sz="800">
                <a:latin typeface="Roboto"/>
                <a:ea typeface="Roboto"/>
                <a:cs typeface="Roboto"/>
                <a:sym typeface="Roboto"/>
              </a:endParaRPr>
            </a:p>
          </p:txBody>
        </p:sp>
      </p:grpSp>
      <p:grpSp>
        <p:nvGrpSpPr>
          <p:cNvPr id="1121" name="Google Shape;1121;p98"/>
          <p:cNvGrpSpPr/>
          <p:nvPr/>
        </p:nvGrpSpPr>
        <p:grpSpPr>
          <a:xfrm>
            <a:off x="79750" y="2237025"/>
            <a:ext cx="3545645" cy="747300"/>
            <a:chOff x="220150" y="2507615"/>
            <a:chExt cx="3545645" cy="747300"/>
          </a:xfrm>
        </p:grpSpPr>
        <p:cxnSp>
          <p:nvCxnSpPr>
            <p:cNvPr id="1122" name="Google Shape;1122;p98"/>
            <p:cNvCxnSpPr/>
            <p:nvPr/>
          </p:nvCxnSpPr>
          <p:spPr>
            <a:xfrm rot="10800000">
              <a:off x="2915895" y="2881250"/>
              <a:ext cx="849900" cy="0"/>
            </a:xfrm>
            <a:prstGeom prst="straightConnector1">
              <a:avLst/>
            </a:prstGeom>
            <a:noFill/>
            <a:ln cap="flat" cmpd="sng" w="9525">
              <a:solidFill>
                <a:srgbClr val="BDBDBD"/>
              </a:solidFill>
              <a:prstDash val="solid"/>
              <a:round/>
              <a:headEnd len="sm" w="sm" type="none"/>
              <a:tailEnd len="sm" w="sm" type="none"/>
            </a:ln>
          </p:spPr>
        </p:cxnSp>
        <p:sp>
          <p:nvSpPr>
            <p:cNvPr id="1123" name="Google Shape;1123;p98"/>
            <p:cNvSpPr/>
            <p:nvPr/>
          </p:nvSpPr>
          <p:spPr>
            <a:xfrm>
              <a:off x="2874851" y="2780836"/>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8"/>
            <p:cNvSpPr txBox="1"/>
            <p:nvPr/>
          </p:nvSpPr>
          <p:spPr>
            <a:xfrm>
              <a:off x="2849841" y="272479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sp>
          <p:nvSpPr>
            <p:cNvPr id="1125" name="Google Shape;1125;p98"/>
            <p:cNvSpPr txBox="1"/>
            <p:nvPr/>
          </p:nvSpPr>
          <p:spPr>
            <a:xfrm>
              <a:off x="220150" y="2507615"/>
              <a:ext cx="26514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Create a Fuzz Target (w/ libFuzzer)</a:t>
              </a:r>
              <a:endParaRPr sz="1200">
                <a:latin typeface="Roboto"/>
                <a:ea typeface="Roboto"/>
                <a:cs typeface="Roboto"/>
                <a:sym typeface="Roboto"/>
              </a:endParaRPr>
            </a:p>
            <a:p>
              <a:pPr indent="0" lvl="0" marL="0" rtl="0" algn="r">
                <a:lnSpc>
                  <a:spcPct val="115000"/>
                </a:lnSpc>
                <a:spcBef>
                  <a:spcPts val="0"/>
                </a:spcBef>
                <a:spcAft>
                  <a:spcPts val="1600"/>
                </a:spcAft>
                <a:buNone/>
              </a:pPr>
              <a:r>
                <a:t/>
              </a:r>
              <a:endParaRPr b="1" sz="800">
                <a:latin typeface="Roboto"/>
                <a:ea typeface="Roboto"/>
                <a:cs typeface="Roboto"/>
                <a:sym typeface="Roboto"/>
              </a:endParaRPr>
            </a:p>
          </p:txBody>
        </p:sp>
      </p:grpSp>
      <p:grpSp>
        <p:nvGrpSpPr>
          <p:cNvPr id="1126" name="Google Shape;1126;p98"/>
          <p:cNvGrpSpPr/>
          <p:nvPr/>
        </p:nvGrpSpPr>
        <p:grpSpPr>
          <a:xfrm>
            <a:off x="2817409" y="943152"/>
            <a:ext cx="3509178" cy="3257208"/>
            <a:chOff x="3318063" y="1368287"/>
            <a:chExt cx="2408000" cy="2993482"/>
          </a:xfrm>
        </p:grpSpPr>
        <p:sp>
          <p:nvSpPr>
            <p:cNvPr id="1127" name="Google Shape;1127;p98"/>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128" name="Google Shape;1128;p98"/>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156128"/>
            </a:solidFill>
            <a:ln>
              <a:noFill/>
            </a:ln>
          </p:spPr>
        </p:sp>
        <p:sp>
          <p:nvSpPr>
            <p:cNvPr id="1129" name="Google Shape;1129;p98"/>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25A52F"/>
            </a:solidFill>
            <a:ln>
              <a:noFill/>
            </a:ln>
          </p:spPr>
        </p:sp>
        <p:sp>
          <p:nvSpPr>
            <p:cNvPr id="1130" name="Google Shape;1130;p98"/>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131" name="Google Shape;1131;p98"/>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1132" name="Google Shape;1132;p98"/>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133" name="Google Shape;1133;p98"/>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1134" name="Google Shape;1134;p98"/>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615515"/>
            </a:solidFill>
            <a:ln>
              <a:noFill/>
            </a:ln>
          </p:spPr>
        </p:sp>
        <p:sp>
          <p:nvSpPr>
            <p:cNvPr id="1135" name="Google Shape;1135;p98"/>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1136" name="Google Shape;1136;p98"/>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1137" name="Google Shape;1137;p98"/>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153461"/>
            </a:solidFill>
            <a:ln>
              <a:noFill/>
            </a:ln>
          </p:spPr>
        </p:sp>
        <p:sp>
          <p:nvSpPr>
            <p:cNvPr id="1138" name="Google Shape;1138;p98"/>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1C427F"/>
            </a:solidFill>
            <a:ln>
              <a:noFill/>
            </a:ln>
          </p:spPr>
        </p:sp>
        <p:sp>
          <p:nvSpPr>
            <p:cNvPr id="1139" name="Google Shape;1139;p98"/>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1140" name="Google Shape;1140;p98"/>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701C7F"/>
            </a:solidFill>
            <a:ln>
              <a:noFill/>
            </a:ln>
          </p:spPr>
        </p:sp>
        <p:sp>
          <p:nvSpPr>
            <p:cNvPr id="1141" name="Google Shape;1141;p98"/>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611515"/>
            </a:solidFill>
            <a:ln>
              <a:noFill/>
            </a:ln>
          </p:spPr>
        </p:sp>
        <p:sp>
          <p:nvSpPr>
            <p:cNvPr id="1142" name="Google Shape;1142;p98"/>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861E1E"/>
            </a:solidFill>
            <a:ln>
              <a:noFill/>
            </a:ln>
          </p:spPr>
        </p:sp>
        <p:sp>
          <p:nvSpPr>
            <p:cNvPr id="1143" name="Google Shape;1143;p98"/>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E4B738"/>
            </a:solidFill>
            <a:ln>
              <a:noFill/>
            </a:ln>
          </p:spPr>
        </p:sp>
      </p:grpSp>
      <p:pic>
        <p:nvPicPr>
          <p:cNvPr id="1144" name="Google Shape;1144;p98"/>
          <p:cNvPicPr preferRelativeResize="0"/>
          <p:nvPr/>
        </p:nvPicPr>
        <p:blipFill rotWithShape="1">
          <a:blip r:embed="rId3">
            <a:alphaModFix/>
          </a:blip>
          <a:srcRect b="0" l="0" r="68234" t="0"/>
          <a:stretch/>
        </p:blipFill>
        <p:spPr>
          <a:xfrm>
            <a:off x="7183400" y="1098479"/>
            <a:ext cx="777525" cy="827250"/>
          </a:xfrm>
          <a:prstGeom prst="rect">
            <a:avLst/>
          </a:prstGeom>
          <a:noFill/>
          <a:ln>
            <a:noFill/>
          </a:ln>
        </p:spPr>
      </p:pic>
      <p:pic>
        <p:nvPicPr>
          <p:cNvPr id="1145" name="Google Shape;1145;p98"/>
          <p:cNvPicPr preferRelativeResize="0"/>
          <p:nvPr/>
        </p:nvPicPr>
        <p:blipFill>
          <a:blip r:embed="rId4">
            <a:alphaModFix/>
          </a:blip>
          <a:stretch>
            <a:fillRect/>
          </a:stretch>
        </p:blipFill>
        <p:spPr>
          <a:xfrm>
            <a:off x="1058575" y="1636050"/>
            <a:ext cx="902000" cy="646850"/>
          </a:xfrm>
          <a:prstGeom prst="rect">
            <a:avLst/>
          </a:prstGeom>
          <a:noFill/>
          <a:ln>
            <a:noFill/>
          </a:ln>
        </p:spPr>
      </p:pic>
      <p:pic>
        <p:nvPicPr>
          <p:cNvPr id="1146" name="Google Shape;1146;p98"/>
          <p:cNvPicPr preferRelativeResize="0"/>
          <p:nvPr/>
        </p:nvPicPr>
        <p:blipFill>
          <a:blip r:embed="rId5">
            <a:alphaModFix/>
          </a:blip>
          <a:stretch>
            <a:fillRect/>
          </a:stretch>
        </p:blipFill>
        <p:spPr>
          <a:xfrm>
            <a:off x="6841187" y="2016900"/>
            <a:ext cx="1461950" cy="827250"/>
          </a:xfrm>
          <a:prstGeom prst="rect">
            <a:avLst/>
          </a:prstGeom>
          <a:noFill/>
          <a:ln>
            <a:noFill/>
          </a:ln>
        </p:spPr>
      </p:pic>
      <p:pic>
        <p:nvPicPr>
          <p:cNvPr id="1147" name="Google Shape;1147;p98"/>
          <p:cNvPicPr preferRelativeResize="0"/>
          <p:nvPr/>
        </p:nvPicPr>
        <p:blipFill>
          <a:blip r:embed="rId6">
            <a:alphaModFix/>
          </a:blip>
          <a:stretch>
            <a:fillRect/>
          </a:stretch>
        </p:blipFill>
        <p:spPr>
          <a:xfrm>
            <a:off x="899075" y="2593650"/>
            <a:ext cx="902000" cy="902000"/>
          </a:xfrm>
          <a:prstGeom prst="rect">
            <a:avLst/>
          </a:prstGeom>
          <a:noFill/>
          <a:ln>
            <a:noFill/>
          </a:ln>
        </p:spPr>
      </p:pic>
      <p:pic>
        <p:nvPicPr>
          <p:cNvPr id="1148" name="Google Shape;1148;p98"/>
          <p:cNvPicPr preferRelativeResize="0"/>
          <p:nvPr/>
        </p:nvPicPr>
        <p:blipFill>
          <a:blip r:embed="rId7">
            <a:alphaModFix/>
          </a:blip>
          <a:stretch>
            <a:fillRect/>
          </a:stretch>
        </p:blipFill>
        <p:spPr>
          <a:xfrm>
            <a:off x="7183388" y="3295438"/>
            <a:ext cx="777525" cy="777525"/>
          </a:xfrm>
          <a:prstGeom prst="rect">
            <a:avLst/>
          </a:prstGeom>
          <a:noFill/>
          <a:ln>
            <a:noFill/>
          </a:ln>
        </p:spPr>
      </p:pic>
      <p:grpSp>
        <p:nvGrpSpPr>
          <p:cNvPr id="1149" name="Google Shape;1149;p98"/>
          <p:cNvGrpSpPr/>
          <p:nvPr/>
        </p:nvGrpSpPr>
        <p:grpSpPr>
          <a:xfrm>
            <a:off x="4148327" y="45963"/>
            <a:ext cx="827404" cy="827404"/>
            <a:chOff x="2902488" y="902232"/>
            <a:chExt cx="3339000" cy="3339000"/>
          </a:xfrm>
        </p:grpSpPr>
        <p:sp>
          <p:nvSpPr>
            <p:cNvPr id="1150" name="Google Shape;1150;p98"/>
            <p:cNvSpPr/>
            <p:nvPr/>
          </p:nvSpPr>
          <p:spPr>
            <a:xfrm rot="-5400000">
              <a:off x="2902488" y="902232"/>
              <a:ext cx="3339000" cy="3339000"/>
            </a:xfrm>
            <a:prstGeom prst="ellipse">
              <a:avLst/>
            </a:prstGeom>
            <a:noFill/>
            <a:ln cap="flat" cmpd="sng" w="19050">
              <a:solidFill>
                <a:srgbClr val="1D7E7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8"/>
            <p:cNvSpPr/>
            <p:nvPr/>
          </p:nvSpPr>
          <p:spPr>
            <a:xfrm>
              <a:off x="3123875" y="1123625"/>
              <a:ext cx="2896500" cy="2896200"/>
            </a:xfrm>
            <a:prstGeom prst="pie">
              <a:avLst>
                <a:gd fmla="val 2689583" name="adj1"/>
                <a:gd fmla="val 13510993" name="adj2"/>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98"/>
          <p:cNvSpPr/>
          <p:nvPr/>
        </p:nvSpPr>
        <p:spPr>
          <a:xfrm>
            <a:off x="4337039" y="234675"/>
            <a:ext cx="450000" cy="450000"/>
          </a:xfrm>
          <a:prstGeom prst="ellipse">
            <a:avLst/>
          </a:prstGeom>
          <a:solidFill>
            <a:srgbClr val="1B786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53" name="Google Shape;1153;p98"/>
          <p:cNvSpPr txBox="1"/>
          <p:nvPr/>
        </p:nvSpPr>
        <p:spPr>
          <a:xfrm>
            <a:off x="3520432" y="212529"/>
            <a:ext cx="2083200" cy="523200"/>
          </a:xfrm>
          <a:prstGeom prst="rect">
            <a:avLst/>
          </a:prstGeom>
          <a:noFill/>
          <a:ln>
            <a:noFill/>
          </a:ln>
          <a:effectLst>
            <a:outerShdw blurRad="85725" rotWithShape="0" algn="bl" dir="6360000" dist="57150">
              <a:srgbClr val="000000"/>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rPr>
              <a:t>What is </a:t>
            </a:r>
            <a:endParaRPr b="1" sz="1100">
              <a:solidFill>
                <a:schemeClr val="lt1"/>
              </a:solidFill>
            </a:endParaRPr>
          </a:p>
          <a:p>
            <a:pPr indent="0" lvl="0" marL="0" rtl="0" algn="ctr">
              <a:spcBef>
                <a:spcPts val="0"/>
              </a:spcBef>
              <a:spcAft>
                <a:spcPts val="0"/>
              </a:spcAft>
              <a:buNone/>
            </a:pPr>
            <a:r>
              <a:rPr b="1" lang="en" sz="1100">
                <a:solidFill>
                  <a:schemeClr val="lt1"/>
                </a:solidFill>
              </a:rPr>
              <a:t>Fuzzing?</a:t>
            </a:r>
            <a:endParaRPr b="1" sz="1100">
              <a:solidFill>
                <a:schemeClr val="lt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pic>
        <p:nvPicPr>
          <p:cNvPr id="1158" name="Google Shape;1158;p99"/>
          <p:cNvPicPr preferRelativeResize="0"/>
          <p:nvPr/>
        </p:nvPicPr>
        <p:blipFill rotWithShape="1">
          <a:blip r:embed="rId3">
            <a:alphaModFix/>
          </a:blip>
          <a:srcRect b="0" l="0" r="68234" t="0"/>
          <a:stretch/>
        </p:blipFill>
        <p:spPr>
          <a:xfrm>
            <a:off x="4183238" y="1028704"/>
            <a:ext cx="777525" cy="827250"/>
          </a:xfrm>
          <a:prstGeom prst="rect">
            <a:avLst/>
          </a:prstGeom>
          <a:noFill/>
          <a:ln>
            <a:noFill/>
          </a:ln>
        </p:spPr>
      </p:pic>
      <p:pic>
        <p:nvPicPr>
          <p:cNvPr id="1159" name="Google Shape;1159;p99"/>
          <p:cNvPicPr preferRelativeResize="0"/>
          <p:nvPr/>
        </p:nvPicPr>
        <p:blipFill>
          <a:blip r:embed="rId4">
            <a:alphaModFix/>
          </a:blip>
          <a:stretch>
            <a:fillRect/>
          </a:stretch>
        </p:blipFill>
        <p:spPr>
          <a:xfrm>
            <a:off x="3096925" y="3368588"/>
            <a:ext cx="902000" cy="646850"/>
          </a:xfrm>
          <a:prstGeom prst="rect">
            <a:avLst/>
          </a:prstGeom>
          <a:noFill/>
          <a:ln>
            <a:noFill/>
          </a:ln>
        </p:spPr>
      </p:pic>
      <p:pic>
        <p:nvPicPr>
          <p:cNvPr id="1160" name="Google Shape;1160;p99"/>
          <p:cNvPicPr preferRelativeResize="0"/>
          <p:nvPr/>
        </p:nvPicPr>
        <p:blipFill>
          <a:blip r:embed="rId5">
            <a:alphaModFix/>
          </a:blip>
          <a:stretch>
            <a:fillRect/>
          </a:stretch>
        </p:blipFill>
        <p:spPr>
          <a:xfrm>
            <a:off x="2075350" y="1028700"/>
            <a:ext cx="902000" cy="902000"/>
          </a:xfrm>
          <a:prstGeom prst="rect">
            <a:avLst/>
          </a:prstGeom>
          <a:noFill/>
          <a:ln>
            <a:noFill/>
          </a:ln>
        </p:spPr>
      </p:pic>
      <p:pic>
        <p:nvPicPr>
          <p:cNvPr id="1161" name="Google Shape;1161;p99"/>
          <p:cNvPicPr preferRelativeResize="0"/>
          <p:nvPr/>
        </p:nvPicPr>
        <p:blipFill>
          <a:blip r:embed="rId6">
            <a:alphaModFix/>
          </a:blip>
          <a:stretch>
            <a:fillRect/>
          </a:stretch>
        </p:blipFill>
        <p:spPr>
          <a:xfrm>
            <a:off x="5242838" y="3303238"/>
            <a:ext cx="777525" cy="777525"/>
          </a:xfrm>
          <a:prstGeom prst="rect">
            <a:avLst/>
          </a:prstGeom>
          <a:noFill/>
          <a:ln>
            <a:noFill/>
          </a:ln>
        </p:spPr>
      </p:pic>
      <p:sp>
        <p:nvSpPr>
          <p:cNvPr id="1162" name="Google Shape;1162;p99"/>
          <p:cNvSpPr/>
          <p:nvPr/>
        </p:nvSpPr>
        <p:spPr>
          <a:xfrm flipH="1" rot="984884">
            <a:off x="6580090"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9"/>
          <p:cNvSpPr/>
          <p:nvPr/>
        </p:nvSpPr>
        <p:spPr>
          <a:xfrm rot="-984884">
            <a:off x="5557569"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9"/>
          <p:cNvSpPr/>
          <p:nvPr/>
        </p:nvSpPr>
        <p:spPr>
          <a:xfrm flipH="1" rot="984884">
            <a:off x="4522797"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9"/>
          <p:cNvSpPr/>
          <p:nvPr/>
        </p:nvSpPr>
        <p:spPr>
          <a:xfrm rot="-984884">
            <a:off x="3500275"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9"/>
          <p:cNvSpPr/>
          <p:nvPr/>
        </p:nvSpPr>
        <p:spPr>
          <a:xfrm flipH="1" rot="984884">
            <a:off x="2469620"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99"/>
          <p:cNvSpPr txBox="1"/>
          <p:nvPr/>
        </p:nvSpPr>
        <p:spPr>
          <a:xfrm>
            <a:off x="2463725" y="2781876"/>
            <a:ext cx="2073600" cy="276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Package a target using Docker</a:t>
            </a:r>
            <a:endParaRPr sz="10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b="1" sz="1000">
              <a:solidFill>
                <a:schemeClr val="dk1"/>
              </a:solidFill>
              <a:latin typeface="Roboto"/>
              <a:ea typeface="Roboto"/>
              <a:cs typeface="Roboto"/>
              <a:sym typeface="Roboto"/>
            </a:endParaRPr>
          </a:p>
        </p:txBody>
      </p:sp>
      <p:sp>
        <p:nvSpPr>
          <p:cNvPr id="1168" name="Google Shape;1168;p99"/>
          <p:cNvSpPr/>
          <p:nvPr/>
        </p:nvSpPr>
        <p:spPr>
          <a:xfrm rot="-1789476">
            <a:off x="3467692" y="2646587"/>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9"/>
          <p:cNvSpPr/>
          <p:nvPr/>
        </p:nvSpPr>
        <p:spPr>
          <a:xfrm>
            <a:off x="3505703" y="3079879"/>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9"/>
          <p:cNvSpPr/>
          <p:nvPr/>
        </p:nvSpPr>
        <p:spPr>
          <a:xfrm rot="-984884">
            <a:off x="1447098"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9"/>
          <p:cNvSpPr/>
          <p:nvPr/>
        </p:nvSpPr>
        <p:spPr>
          <a:xfrm rot="-1789476">
            <a:off x="5520870" y="2646587"/>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9"/>
          <p:cNvSpPr txBox="1"/>
          <p:nvPr/>
        </p:nvSpPr>
        <p:spPr>
          <a:xfrm>
            <a:off x="4668600" y="2811100"/>
            <a:ext cx="19260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latin typeface="Roboto"/>
                <a:ea typeface="Roboto"/>
                <a:cs typeface="Roboto"/>
                <a:sym typeface="Roboto"/>
              </a:rPr>
              <a:t>Automate with Github Actions</a:t>
            </a:r>
            <a:endParaRPr b="1" sz="1000">
              <a:solidFill>
                <a:schemeClr val="dk1"/>
              </a:solidFill>
              <a:latin typeface="Roboto"/>
              <a:ea typeface="Roboto"/>
              <a:cs typeface="Roboto"/>
              <a:sym typeface="Roboto"/>
            </a:endParaRPr>
          </a:p>
        </p:txBody>
      </p:sp>
      <p:sp>
        <p:nvSpPr>
          <p:cNvPr id="1173" name="Google Shape;1173;p99"/>
          <p:cNvSpPr/>
          <p:nvPr/>
        </p:nvSpPr>
        <p:spPr>
          <a:xfrm>
            <a:off x="5556103" y="3079879"/>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99"/>
          <p:cNvSpPr/>
          <p:nvPr/>
        </p:nvSpPr>
        <p:spPr>
          <a:xfrm rot="-1789476">
            <a:off x="6536164"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99"/>
          <p:cNvSpPr txBox="1"/>
          <p:nvPr/>
        </p:nvSpPr>
        <p:spPr>
          <a:xfrm>
            <a:off x="5913075" y="2060800"/>
            <a:ext cx="17145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Roboto"/>
                <a:ea typeface="Roboto"/>
                <a:cs typeface="Roboto"/>
                <a:sym typeface="Roboto"/>
              </a:rPr>
              <a:t>Set up regression testing</a:t>
            </a:r>
            <a:endParaRPr sz="1000">
              <a:solidFill>
                <a:schemeClr val="dk1"/>
              </a:solidFill>
              <a:latin typeface="Roboto"/>
              <a:ea typeface="Roboto"/>
              <a:cs typeface="Roboto"/>
              <a:sym typeface="Roboto"/>
            </a:endParaRPr>
          </a:p>
        </p:txBody>
      </p:sp>
      <p:sp>
        <p:nvSpPr>
          <p:cNvPr id="1176" name="Google Shape;1176;p99"/>
          <p:cNvSpPr/>
          <p:nvPr/>
        </p:nvSpPr>
        <p:spPr>
          <a:xfrm rot="10800000">
            <a:off x="6571085"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9"/>
          <p:cNvSpPr/>
          <p:nvPr/>
        </p:nvSpPr>
        <p:spPr>
          <a:xfrm rot="-1789476">
            <a:off x="4478870"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9"/>
          <p:cNvSpPr txBox="1"/>
          <p:nvPr/>
        </p:nvSpPr>
        <p:spPr>
          <a:xfrm>
            <a:off x="3657350" y="2060800"/>
            <a:ext cx="19887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Fuzzing a target with Mayhem</a:t>
            </a:r>
            <a:endParaRPr b="1" sz="1000">
              <a:solidFill>
                <a:schemeClr val="dk1"/>
              </a:solidFill>
              <a:latin typeface="Roboto"/>
              <a:ea typeface="Roboto"/>
              <a:cs typeface="Roboto"/>
              <a:sym typeface="Roboto"/>
            </a:endParaRPr>
          </a:p>
        </p:txBody>
      </p:sp>
      <p:sp>
        <p:nvSpPr>
          <p:cNvPr id="1179" name="Google Shape;1179;p99"/>
          <p:cNvSpPr/>
          <p:nvPr/>
        </p:nvSpPr>
        <p:spPr>
          <a:xfrm rot="10800000">
            <a:off x="4514078"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99"/>
          <p:cNvSpPr txBox="1"/>
          <p:nvPr/>
        </p:nvSpPr>
        <p:spPr>
          <a:xfrm>
            <a:off x="1395350" y="2060800"/>
            <a:ext cx="22620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Create a Fuzz Target with libFuzzer</a:t>
            </a:r>
            <a:endParaRPr sz="10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sz="600">
              <a:solidFill>
                <a:schemeClr val="dk1"/>
              </a:solidFill>
              <a:latin typeface="Roboto"/>
              <a:ea typeface="Roboto"/>
              <a:cs typeface="Roboto"/>
              <a:sym typeface="Roboto"/>
            </a:endParaRPr>
          </a:p>
        </p:txBody>
      </p:sp>
      <p:sp>
        <p:nvSpPr>
          <p:cNvPr id="1181" name="Google Shape;1181;p99"/>
          <p:cNvSpPr/>
          <p:nvPr/>
        </p:nvSpPr>
        <p:spPr>
          <a:xfrm rot="10800000">
            <a:off x="2463728"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9"/>
          <p:cNvSpPr/>
          <p:nvPr/>
        </p:nvSpPr>
        <p:spPr>
          <a:xfrm rot="-1789476">
            <a:off x="2425693"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3" name="Google Shape;1183;p99"/>
          <p:cNvPicPr preferRelativeResize="0"/>
          <p:nvPr/>
        </p:nvPicPr>
        <p:blipFill>
          <a:blip r:embed="rId7">
            <a:alphaModFix/>
          </a:blip>
          <a:stretch>
            <a:fillRect/>
          </a:stretch>
        </p:blipFill>
        <p:spPr>
          <a:xfrm>
            <a:off x="6156934" y="1028700"/>
            <a:ext cx="902000" cy="902000"/>
          </a:xfrm>
          <a:prstGeom prst="rect">
            <a:avLst/>
          </a:prstGeom>
          <a:noFill/>
          <a:ln>
            <a:noFill/>
          </a:ln>
        </p:spPr>
      </p:pic>
      <p:sp>
        <p:nvSpPr>
          <p:cNvPr id="1184" name="Google Shape;1184;p99"/>
          <p:cNvSpPr txBox="1"/>
          <p:nvPr>
            <p:ph type="title"/>
          </p:nvPr>
        </p:nvSpPr>
        <p:spPr>
          <a:xfrm>
            <a:off x="457200" y="228600"/>
            <a:ext cx="82296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Modern CI/CD Pipeline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00"/>
          <p:cNvSpPr txBox="1"/>
          <p:nvPr>
            <p:ph idx="1" type="body"/>
          </p:nvPr>
        </p:nvSpPr>
        <p:spPr>
          <a:xfrm>
            <a:off x="457200" y="1248850"/>
            <a:ext cx="4000500" cy="3437400"/>
          </a:xfrm>
          <a:prstGeom prst="rect">
            <a:avLst/>
          </a:prstGeom>
        </p:spPr>
        <p:txBody>
          <a:bodyPr anchorCtr="0" anchor="t" bIns="91425" lIns="91425" spcFirstLastPara="1" rIns="91425" wrap="square" tIns="91425">
            <a:normAutofit fontScale="92500" lnSpcReduction="10000"/>
          </a:bodyPr>
          <a:lstStyle/>
          <a:p>
            <a:pPr indent="-322580" lvl="0" marL="457200" rtl="0" algn="l">
              <a:spcBef>
                <a:spcPts val="0"/>
              </a:spcBef>
              <a:spcAft>
                <a:spcPts val="0"/>
              </a:spcAft>
              <a:buSzPct val="100000"/>
              <a:buChar char="●"/>
            </a:pPr>
            <a:r>
              <a:rPr lang="en"/>
              <a:t>Hosts Git repositories many open source projects.</a:t>
            </a:r>
            <a:endParaRPr/>
          </a:p>
          <a:p>
            <a:pPr indent="0" lvl="0" marL="457200" rtl="0" algn="l">
              <a:spcBef>
                <a:spcPts val="1000"/>
              </a:spcBef>
              <a:spcAft>
                <a:spcPts val="0"/>
              </a:spcAft>
              <a:buNone/>
            </a:pPr>
            <a:r>
              <a:t/>
            </a:r>
            <a:endParaRPr/>
          </a:p>
          <a:p>
            <a:pPr indent="-322580" lvl="0" marL="457200" rtl="0" algn="l">
              <a:spcBef>
                <a:spcPts val="1000"/>
              </a:spcBef>
              <a:spcAft>
                <a:spcPts val="0"/>
              </a:spcAft>
              <a:buSzPct val="100000"/>
              <a:buChar char="●"/>
            </a:pPr>
            <a:r>
              <a:rPr lang="en"/>
              <a:t>More than just a code repository.</a:t>
            </a:r>
            <a:endParaRPr/>
          </a:p>
          <a:p>
            <a:pPr indent="-310832" lvl="1" marL="914400" rtl="0" algn="l">
              <a:spcBef>
                <a:spcPts val="0"/>
              </a:spcBef>
              <a:spcAft>
                <a:spcPts val="0"/>
              </a:spcAft>
              <a:buSzPct val="100000"/>
              <a:buChar char="●"/>
            </a:pPr>
            <a:r>
              <a:rPr lang="en"/>
              <a:t>Organizations</a:t>
            </a:r>
            <a:endParaRPr/>
          </a:p>
          <a:p>
            <a:pPr indent="-310832" lvl="1" marL="914400" rtl="0" algn="l">
              <a:spcBef>
                <a:spcPts val="0"/>
              </a:spcBef>
              <a:spcAft>
                <a:spcPts val="0"/>
              </a:spcAft>
              <a:buSzPct val="100000"/>
              <a:buChar char="●"/>
            </a:pPr>
            <a:r>
              <a:rPr lang="en"/>
              <a:t>Issue Tracking</a:t>
            </a:r>
            <a:endParaRPr/>
          </a:p>
          <a:p>
            <a:pPr indent="-310832" lvl="1" marL="914400" rtl="0" algn="l">
              <a:spcBef>
                <a:spcPts val="0"/>
              </a:spcBef>
              <a:spcAft>
                <a:spcPts val="0"/>
              </a:spcAft>
              <a:buSzPct val="100000"/>
              <a:buChar char="●"/>
            </a:pPr>
            <a:r>
              <a:rPr lang="en"/>
              <a:t>Continuous Integration (GitHub actions).</a:t>
            </a:r>
            <a:endParaRPr/>
          </a:p>
          <a:p>
            <a:pPr indent="0" lvl="0" marL="0" rtl="0" algn="l">
              <a:spcBef>
                <a:spcPts val="1000"/>
              </a:spcBef>
              <a:spcAft>
                <a:spcPts val="0"/>
              </a:spcAft>
              <a:buNone/>
            </a:pPr>
            <a:r>
              <a:t/>
            </a:r>
            <a:endParaRPr/>
          </a:p>
          <a:p>
            <a:pPr indent="-322580" lvl="0" marL="457200" rtl="0" algn="l">
              <a:spcBef>
                <a:spcPts val="1000"/>
              </a:spcBef>
              <a:spcAft>
                <a:spcPts val="0"/>
              </a:spcAft>
              <a:buSzPct val="100000"/>
              <a:buChar char="●"/>
            </a:pPr>
            <a:r>
              <a:rPr lang="en"/>
              <a:t>Our objective: scale up fuzzing across popular projects hosted on GitHub!</a:t>
            </a:r>
            <a:endParaRPr/>
          </a:p>
          <a:p>
            <a:pPr indent="-310832" lvl="1" marL="914400" rtl="0" algn="l">
              <a:spcBef>
                <a:spcPts val="0"/>
              </a:spcBef>
              <a:spcAft>
                <a:spcPts val="0"/>
              </a:spcAft>
              <a:buSzPct val="100000"/>
              <a:buChar char="●"/>
            </a:pPr>
            <a:r>
              <a:rPr lang="en"/>
              <a:t>Open Source projects are part of the supply chain for everyday products and services.</a:t>
            </a:r>
            <a:endParaRPr/>
          </a:p>
        </p:txBody>
      </p:sp>
      <p:sp>
        <p:nvSpPr>
          <p:cNvPr id="1190" name="Google Shape;1190;p100"/>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GitHub? Why does the Industry use it?</a:t>
            </a:r>
            <a:endParaRPr/>
          </a:p>
        </p:txBody>
      </p:sp>
      <p:pic>
        <p:nvPicPr>
          <p:cNvPr id="1191" name="Google Shape;1191;p100"/>
          <p:cNvPicPr preferRelativeResize="0"/>
          <p:nvPr/>
        </p:nvPicPr>
        <p:blipFill>
          <a:blip r:embed="rId3">
            <a:alphaModFix/>
          </a:blip>
          <a:stretch>
            <a:fillRect/>
          </a:stretch>
        </p:blipFill>
        <p:spPr>
          <a:xfrm>
            <a:off x="4957975" y="1267263"/>
            <a:ext cx="3411700" cy="283597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01"/>
          <p:cNvSpPr txBox="1"/>
          <p:nvPr>
            <p:ph idx="1" type="body"/>
          </p:nvPr>
        </p:nvSpPr>
        <p:spPr>
          <a:xfrm>
            <a:off x="4819650" y="914400"/>
            <a:ext cx="4000500" cy="37719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
              <a:t>OSS Developers store their work-in-progress code on “fork” repositories.</a:t>
            </a:r>
            <a:endParaRPr/>
          </a:p>
          <a:p>
            <a:pPr indent="0" lvl="0" marL="457200" rtl="0" algn="l">
              <a:spcBef>
                <a:spcPts val="1000"/>
              </a:spcBef>
              <a:spcAft>
                <a:spcPts val="0"/>
              </a:spcAft>
              <a:buNone/>
            </a:pPr>
            <a:r>
              <a:t/>
            </a:r>
            <a:endParaRPr/>
          </a:p>
          <a:p>
            <a:pPr indent="-330200" lvl="0" marL="457200" rtl="0" algn="l">
              <a:spcBef>
                <a:spcPts val="1000"/>
              </a:spcBef>
              <a:spcAft>
                <a:spcPts val="0"/>
              </a:spcAft>
              <a:buSzPts val="1600"/>
              <a:buChar char="●"/>
            </a:pPr>
            <a:r>
              <a:rPr lang="en"/>
              <a:t>Forks are copies of repos owned by someone other than the original developer or organization.</a:t>
            </a:r>
            <a:endParaRPr/>
          </a:p>
          <a:p>
            <a:pPr indent="0" lvl="0" marL="457200" rtl="0" algn="l">
              <a:spcBef>
                <a:spcPts val="1000"/>
              </a:spcBef>
              <a:spcAft>
                <a:spcPts val="0"/>
              </a:spcAft>
              <a:buNone/>
            </a:pPr>
            <a:r>
              <a:t/>
            </a:r>
            <a:endParaRPr/>
          </a:p>
          <a:p>
            <a:pPr indent="-330200" lvl="0" marL="457200" rtl="0" algn="l">
              <a:spcBef>
                <a:spcPts val="1000"/>
              </a:spcBef>
              <a:spcAft>
                <a:spcPts val="0"/>
              </a:spcAft>
              <a:buSzPts val="1600"/>
              <a:buChar char="●"/>
            </a:pPr>
            <a:r>
              <a:rPr lang="en"/>
              <a:t>Once a contributor has finished their changes, they submit a pull request to the original project.</a:t>
            </a:r>
            <a:endParaRPr/>
          </a:p>
          <a:p>
            <a:pPr indent="-317500" lvl="1" marL="914400" rtl="0" algn="l">
              <a:spcBef>
                <a:spcPts val="0"/>
              </a:spcBef>
              <a:spcAft>
                <a:spcPts val="0"/>
              </a:spcAft>
              <a:buSzPts val="1400"/>
              <a:buChar char="●"/>
            </a:pPr>
            <a:r>
              <a:rPr lang="en"/>
              <a:t>Once approved, the changes are incorporated back into the project.</a:t>
            </a:r>
            <a:endParaRPr/>
          </a:p>
        </p:txBody>
      </p:sp>
      <p:sp>
        <p:nvSpPr>
          <p:cNvPr id="1197" name="Google Shape;1197;p101"/>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Contributing to OSS on GitHub</a:t>
            </a:r>
            <a:endParaRPr/>
          </a:p>
        </p:txBody>
      </p:sp>
      <p:pic>
        <p:nvPicPr>
          <p:cNvPr id="1198" name="Google Shape;1198;p101"/>
          <p:cNvPicPr preferRelativeResize="0"/>
          <p:nvPr/>
        </p:nvPicPr>
        <p:blipFill>
          <a:blip r:embed="rId3">
            <a:alphaModFix/>
          </a:blip>
          <a:stretch>
            <a:fillRect/>
          </a:stretch>
        </p:blipFill>
        <p:spPr>
          <a:xfrm>
            <a:off x="438150" y="1026600"/>
            <a:ext cx="4381500" cy="358643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02"/>
          <p:cNvSpPr txBox="1"/>
          <p:nvPr>
            <p:ph idx="1" type="body"/>
          </p:nvPr>
        </p:nvSpPr>
        <p:spPr>
          <a:xfrm>
            <a:off x="628650" y="914400"/>
            <a:ext cx="4000500" cy="3771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Open and closed source development projects usually have a test suite to ensure the software behaves as intended.</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CI\CD usually runs the test suites automatically whenever a developer pushes to a project.</a:t>
            </a:r>
            <a:endParaRPr/>
          </a:p>
          <a:p>
            <a:pPr indent="0" lvl="0" marL="457200" rtl="0" algn="l">
              <a:spcBef>
                <a:spcPts val="1000"/>
              </a:spcBef>
              <a:spcAft>
                <a:spcPts val="0"/>
              </a:spcAft>
              <a:buNone/>
            </a:pPr>
            <a:r>
              <a:t/>
            </a:r>
            <a:endParaRPr/>
          </a:p>
          <a:p>
            <a:pPr indent="-330200" lvl="0" marL="457200" rtl="0" algn="l">
              <a:spcBef>
                <a:spcPts val="1000"/>
              </a:spcBef>
              <a:spcAft>
                <a:spcPts val="0"/>
              </a:spcAft>
              <a:buSzPts val="1600"/>
              <a:buChar char="●"/>
            </a:pPr>
            <a:r>
              <a:rPr lang="en"/>
              <a:t>Helps to maintain software quality and takes some of the monotony out of certain developer workflows.</a:t>
            </a:r>
            <a:endParaRPr/>
          </a:p>
        </p:txBody>
      </p:sp>
      <p:sp>
        <p:nvSpPr>
          <p:cNvPr id="1204" name="Google Shape;1204;p102"/>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Continuous Integration\Delivery</a:t>
            </a:r>
            <a:endParaRPr/>
          </a:p>
        </p:txBody>
      </p:sp>
      <p:pic>
        <p:nvPicPr>
          <p:cNvPr id="1205" name="Google Shape;1205;p102"/>
          <p:cNvPicPr preferRelativeResize="0"/>
          <p:nvPr/>
        </p:nvPicPr>
        <p:blipFill>
          <a:blip r:embed="rId3">
            <a:alphaModFix/>
          </a:blip>
          <a:stretch>
            <a:fillRect/>
          </a:stretch>
        </p:blipFill>
        <p:spPr>
          <a:xfrm>
            <a:off x="5486388" y="1389850"/>
            <a:ext cx="2733675" cy="25908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03"/>
          <p:cNvSpPr txBox="1"/>
          <p:nvPr>
            <p:ph idx="1" type="body"/>
          </p:nvPr>
        </p:nvSpPr>
        <p:spPr>
          <a:xfrm>
            <a:off x="628650" y="914400"/>
            <a:ext cx="4000500" cy="3771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GitHub Actions are workflows that run in response to project events (e.g., push to a repository, pull requests, etc).</a:t>
            </a:r>
            <a:endParaRPr/>
          </a:p>
          <a:p>
            <a:pPr indent="0" lvl="0" marL="457200" rtl="0" algn="l">
              <a:spcBef>
                <a:spcPts val="1000"/>
              </a:spcBef>
              <a:spcAft>
                <a:spcPts val="0"/>
              </a:spcAft>
              <a:buNone/>
            </a:pPr>
            <a:r>
              <a:t/>
            </a:r>
            <a:endParaRPr/>
          </a:p>
          <a:p>
            <a:pPr indent="-330200" lvl="0" marL="457200" rtl="0" algn="l">
              <a:spcBef>
                <a:spcPts val="1000"/>
              </a:spcBef>
              <a:spcAft>
                <a:spcPts val="0"/>
              </a:spcAft>
              <a:buSzPts val="1600"/>
              <a:buChar char="●"/>
            </a:pPr>
            <a:r>
              <a:rPr lang="en"/>
              <a:t>GitHub Actions can integrate with other tools, like Mayhem!</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Now, let’s work through setting up CI/CD for our example CMake project.</a:t>
            </a:r>
            <a:endParaRPr/>
          </a:p>
        </p:txBody>
      </p:sp>
      <p:sp>
        <p:nvSpPr>
          <p:cNvPr id="1211" name="Google Shape;1211;p103"/>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Continuous Integration\Delivery</a:t>
            </a:r>
            <a:endParaRPr/>
          </a:p>
        </p:txBody>
      </p:sp>
      <p:pic>
        <p:nvPicPr>
          <p:cNvPr id="1212" name="Google Shape;1212;p103"/>
          <p:cNvPicPr preferRelativeResize="0"/>
          <p:nvPr/>
        </p:nvPicPr>
        <p:blipFill>
          <a:blip r:embed="rId3">
            <a:alphaModFix/>
          </a:blip>
          <a:stretch>
            <a:fillRect/>
          </a:stretch>
        </p:blipFill>
        <p:spPr>
          <a:xfrm>
            <a:off x="5486388" y="1389850"/>
            <a:ext cx="2733675" cy="25908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04"/>
          <p:cNvSpPr txBox="1"/>
          <p:nvPr>
            <p:ph type="title"/>
          </p:nvPr>
        </p:nvSpPr>
        <p:spPr>
          <a:xfrm>
            <a:off x="1828800" y="2097300"/>
            <a:ext cx="6858000" cy="94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GitHub Action Exercise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grpSp>
        <p:nvGrpSpPr>
          <p:cNvPr id="266" name="Google Shape;266;p33"/>
          <p:cNvGrpSpPr/>
          <p:nvPr/>
        </p:nvGrpSpPr>
        <p:grpSpPr>
          <a:xfrm>
            <a:off x="799371" y="465813"/>
            <a:ext cx="7545258" cy="3225863"/>
            <a:chOff x="606250" y="846813"/>
            <a:chExt cx="7545258" cy="3225863"/>
          </a:xfrm>
        </p:grpSpPr>
        <p:sp>
          <p:nvSpPr>
            <p:cNvPr id="267" name="Google Shape;267;p33"/>
            <p:cNvSpPr/>
            <p:nvPr/>
          </p:nvSpPr>
          <p:spPr>
            <a:xfrm>
              <a:off x="606304" y="976275"/>
              <a:ext cx="2331900" cy="3096300"/>
            </a:xfrm>
            <a:prstGeom prst="rect">
              <a:avLst/>
            </a:prstGeom>
            <a:solidFill>
              <a:srgbClr val="2BB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8" name="Google Shape;268;p33"/>
            <p:cNvSpPr/>
            <p:nvPr/>
          </p:nvSpPr>
          <p:spPr>
            <a:xfrm>
              <a:off x="3210179" y="976375"/>
              <a:ext cx="2331900" cy="3096300"/>
            </a:xfrm>
            <a:prstGeom prst="rect">
              <a:avLst/>
            </a:prstGeom>
            <a:solidFill>
              <a:srgbClr val="238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p:nvPr/>
          </p:nvSpPr>
          <p:spPr>
            <a:xfrm>
              <a:off x="5818129" y="976375"/>
              <a:ext cx="2331900" cy="3096300"/>
            </a:xfrm>
            <a:prstGeom prst="rect">
              <a:avLst/>
            </a:prstGeom>
            <a:solidFill>
              <a:srgbClr val="4472C4">
                <a:alpha val="89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txBox="1"/>
            <p:nvPr/>
          </p:nvSpPr>
          <p:spPr>
            <a:xfrm>
              <a:off x="609400" y="1727600"/>
              <a:ext cx="2292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Fact</a:t>
              </a:r>
              <a:endParaRPr b="1" sz="1600">
                <a:solidFill>
                  <a:srgbClr val="FFFFFF"/>
                </a:solidFill>
                <a:latin typeface="Roboto"/>
                <a:ea typeface="Roboto"/>
                <a:cs typeface="Roboto"/>
                <a:sym typeface="Roboto"/>
              </a:endParaRPr>
            </a:p>
          </p:txBody>
        </p:sp>
        <p:sp>
          <p:nvSpPr>
            <p:cNvPr id="271" name="Google Shape;271;p33"/>
            <p:cNvSpPr txBox="1"/>
            <p:nvPr/>
          </p:nvSpPr>
          <p:spPr>
            <a:xfrm>
              <a:off x="3251250" y="1727600"/>
              <a:ext cx="2292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Worse</a:t>
              </a:r>
              <a:endParaRPr b="1" sz="1600">
                <a:solidFill>
                  <a:srgbClr val="FFFFFF"/>
                </a:solidFill>
                <a:latin typeface="Roboto"/>
                <a:ea typeface="Roboto"/>
                <a:cs typeface="Roboto"/>
                <a:sym typeface="Roboto"/>
              </a:endParaRPr>
            </a:p>
          </p:txBody>
        </p:sp>
        <p:sp>
          <p:nvSpPr>
            <p:cNvPr id="272" name="Google Shape;272;p33"/>
            <p:cNvSpPr txBox="1"/>
            <p:nvPr/>
          </p:nvSpPr>
          <p:spPr>
            <a:xfrm>
              <a:off x="5818125" y="1727600"/>
              <a:ext cx="2331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Result </a:t>
              </a:r>
              <a:endParaRPr b="1" sz="1600">
                <a:solidFill>
                  <a:srgbClr val="FFFFFF"/>
                </a:solidFill>
                <a:latin typeface="Roboto"/>
                <a:ea typeface="Roboto"/>
                <a:cs typeface="Roboto"/>
                <a:sym typeface="Roboto"/>
              </a:endParaRPr>
            </a:p>
          </p:txBody>
        </p:sp>
        <p:sp>
          <p:nvSpPr>
            <p:cNvPr id="273" name="Google Shape;273;p33"/>
            <p:cNvSpPr txBox="1"/>
            <p:nvPr/>
          </p:nvSpPr>
          <p:spPr>
            <a:xfrm>
              <a:off x="606300" y="2055206"/>
              <a:ext cx="2295900" cy="585000"/>
            </a:xfrm>
            <a:prstGeom prst="rect">
              <a:avLst/>
            </a:prstGeom>
            <a:noFill/>
            <a:ln>
              <a:noFill/>
            </a:ln>
          </p:spPr>
          <p:txBody>
            <a:bodyPr anchorCtr="0" anchor="t" bIns="91425" lIns="228600" spcFirstLastPara="1" rIns="228600" wrap="square" tIns="91425">
              <a:spAutoFit/>
            </a:bodyPr>
            <a:lstStyle/>
            <a:p>
              <a:pPr indent="0" lvl="0" marL="0" rtl="0" algn="ctr">
                <a:spcBef>
                  <a:spcPts val="0"/>
                </a:spcBef>
                <a:spcAft>
                  <a:spcPts val="0"/>
                </a:spcAft>
                <a:buNone/>
              </a:pPr>
              <a:r>
                <a:rPr lang="en" sz="1300">
                  <a:solidFill>
                    <a:schemeClr val="lt1"/>
                  </a:solidFill>
                  <a:latin typeface="Roboto Light"/>
                  <a:ea typeface="Roboto Light"/>
                  <a:cs typeface="Roboto Light"/>
                  <a:sym typeface="Roboto Light"/>
                </a:rPr>
                <a:t>Growing cybersecurity talent shortage</a:t>
              </a:r>
              <a:endParaRPr sz="1300">
                <a:solidFill>
                  <a:schemeClr val="lt1"/>
                </a:solidFill>
                <a:latin typeface="Roboto Light"/>
                <a:ea typeface="Roboto Light"/>
                <a:cs typeface="Roboto Light"/>
                <a:sym typeface="Roboto Light"/>
              </a:endParaRPr>
            </a:p>
          </p:txBody>
        </p:sp>
        <p:sp>
          <p:nvSpPr>
            <p:cNvPr id="274" name="Google Shape;274;p33"/>
            <p:cNvSpPr txBox="1"/>
            <p:nvPr/>
          </p:nvSpPr>
          <p:spPr>
            <a:xfrm>
              <a:off x="3206604" y="2055206"/>
              <a:ext cx="2331900" cy="785100"/>
            </a:xfrm>
            <a:prstGeom prst="rect">
              <a:avLst/>
            </a:prstGeom>
            <a:noFill/>
            <a:ln>
              <a:noFill/>
            </a:ln>
          </p:spPr>
          <p:txBody>
            <a:bodyPr anchorCtr="0" anchor="t" bIns="91425" lIns="228600" spcFirstLastPara="1" rIns="228600" wrap="square" tIns="91425">
              <a:spAutoFit/>
            </a:bodyPr>
            <a:lstStyle/>
            <a:p>
              <a:pPr indent="0" lvl="0" marL="0" rtl="0" algn="ctr">
                <a:spcBef>
                  <a:spcPts val="0"/>
                </a:spcBef>
                <a:spcAft>
                  <a:spcPts val="0"/>
                </a:spcAft>
                <a:buNone/>
              </a:pPr>
              <a:r>
                <a:rPr lang="en" sz="1300">
                  <a:solidFill>
                    <a:srgbClr val="FFFFFF"/>
                  </a:solidFill>
                  <a:latin typeface="Roboto Light"/>
                  <a:ea typeface="Roboto Light"/>
                  <a:cs typeface="Roboto Light"/>
                  <a:sym typeface="Roboto Light"/>
                </a:rPr>
                <a:t>We’re shipping code faster than ever, as insecure as ever</a:t>
              </a:r>
              <a:endParaRPr sz="1300">
                <a:solidFill>
                  <a:srgbClr val="FFFFFF"/>
                </a:solidFill>
                <a:latin typeface="Roboto Light"/>
                <a:ea typeface="Roboto Light"/>
                <a:cs typeface="Roboto Light"/>
                <a:sym typeface="Roboto Light"/>
              </a:endParaRPr>
            </a:p>
          </p:txBody>
        </p:sp>
        <p:sp>
          <p:nvSpPr>
            <p:cNvPr id="275" name="Google Shape;275;p33"/>
            <p:cNvSpPr txBox="1"/>
            <p:nvPr/>
          </p:nvSpPr>
          <p:spPr>
            <a:xfrm>
              <a:off x="5792225" y="2055206"/>
              <a:ext cx="2331900" cy="585000"/>
            </a:xfrm>
            <a:prstGeom prst="rect">
              <a:avLst/>
            </a:prstGeom>
            <a:noFill/>
            <a:ln>
              <a:noFill/>
            </a:ln>
          </p:spPr>
          <p:txBody>
            <a:bodyPr anchorCtr="0" anchor="t" bIns="91425" lIns="228600" spcFirstLastPara="1" rIns="228600" wrap="square" tIns="91425">
              <a:spAutoFit/>
            </a:bodyPr>
            <a:lstStyle/>
            <a:p>
              <a:pPr indent="0" lvl="0" marL="0" rtl="0" algn="ctr">
                <a:spcBef>
                  <a:spcPts val="0"/>
                </a:spcBef>
                <a:spcAft>
                  <a:spcPts val="0"/>
                </a:spcAft>
                <a:buNone/>
              </a:pPr>
              <a:r>
                <a:rPr lang="en" sz="1300">
                  <a:solidFill>
                    <a:srgbClr val="FFFFFF"/>
                  </a:solidFill>
                  <a:latin typeface="Roboto Light"/>
                  <a:ea typeface="Roboto Light"/>
                  <a:cs typeface="Roboto Light"/>
                  <a:sym typeface="Roboto Light"/>
                </a:rPr>
                <a:t>Offense has a permanent advantage today.</a:t>
              </a:r>
              <a:endParaRPr sz="1300">
                <a:solidFill>
                  <a:srgbClr val="FFFFFF"/>
                </a:solidFill>
                <a:latin typeface="Roboto Light"/>
                <a:ea typeface="Roboto Light"/>
                <a:cs typeface="Roboto Light"/>
                <a:sym typeface="Roboto Light"/>
              </a:endParaRPr>
            </a:p>
          </p:txBody>
        </p:sp>
        <p:sp>
          <p:nvSpPr>
            <p:cNvPr id="276" name="Google Shape;276;p33"/>
            <p:cNvSpPr/>
            <p:nvPr/>
          </p:nvSpPr>
          <p:spPr>
            <a:xfrm>
              <a:off x="606250" y="1182525"/>
              <a:ext cx="2331900" cy="21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a:off x="1309650" y="846825"/>
              <a:ext cx="889200" cy="889200"/>
            </a:xfrm>
            <a:prstGeom prst="flowChartConnector">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900">
                  <a:solidFill>
                    <a:srgbClr val="FFFFFF"/>
                  </a:solidFill>
                  <a:latin typeface="Roboto Black"/>
                  <a:ea typeface="Roboto Black"/>
                  <a:cs typeface="Roboto Black"/>
                  <a:sym typeface="Roboto Black"/>
                </a:rPr>
                <a:t>!</a:t>
              </a:r>
              <a:endParaRPr sz="4900">
                <a:solidFill>
                  <a:srgbClr val="FFFFFF"/>
                </a:solidFill>
                <a:latin typeface="Roboto Black"/>
                <a:ea typeface="Roboto Black"/>
                <a:cs typeface="Roboto Black"/>
                <a:sym typeface="Roboto Black"/>
              </a:endParaRPr>
            </a:p>
          </p:txBody>
        </p:sp>
        <p:sp>
          <p:nvSpPr>
            <p:cNvPr id="278" name="Google Shape;278;p33"/>
            <p:cNvSpPr/>
            <p:nvPr/>
          </p:nvSpPr>
          <p:spPr>
            <a:xfrm>
              <a:off x="3210187" y="1182525"/>
              <a:ext cx="2331900" cy="21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p:nvPr/>
          </p:nvSpPr>
          <p:spPr>
            <a:xfrm>
              <a:off x="3946129" y="846825"/>
              <a:ext cx="889200" cy="889200"/>
            </a:xfrm>
            <a:prstGeom prst="flowChartConnector">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700">
                <a:solidFill>
                  <a:srgbClr val="FFFFFF"/>
                </a:solidFill>
                <a:latin typeface="Roboto Black"/>
                <a:ea typeface="Roboto Black"/>
                <a:cs typeface="Roboto Black"/>
                <a:sym typeface="Roboto Black"/>
              </a:endParaRPr>
            </a:p>
          </p:txBody>
        </p:sp>
        <p:pic>
          <p:nvPicPr>
            <p:cNvPr id="280" name="Google Shape;280;p33"/>
            <p:cNvPicPr preferRelativeResize="0"/>
            <p:nvPr/>
          </p:nvPicPr>
          <p:blipFill rotWithShape="1">
            <a:blip r:embed="rId4">
              <a:alphaModFix/>
            </a:blip>
            <a:srcRect b="22878" l="0" r="7235" t="18625"/>
            <a:stretch/>
          </p:blipFill>
          <p:spPr>
            <a:xfrm>
              <a:off x="3911133" y="942675"/>
              <a:ext cx="889200" cy="560700"/>
            </a:xfrm>
            <a:prstGeom prst="rect">
              <a:avLst/>
            </a:prstGeom>
            <a:noFill/>
            <a:ln>
              <a:noFill/>
            </a:ln>
          </p:spPr>
        </p:pic>
        <p:sp>
          <p:nvSpPr>
            <p:cNvPr id="281" name="Google Shape;281;p33"/>
            <p:cNvSpPr/>
            <p:nvPr/>
          </p:nvSpPr>
          <p:spPr>
            <a:xfrm>
              <a:off x="5819608" y="1182525"/>
              <a:ext cx="2331900" cy="21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33"/>
            <p:cNvGrpSpPr/>
            <p:nvPr/>
          </p:nvGrpSpPr>
          <p:grpSpPr>
            <a:xfrm>
              <a:off x="6539477" y="846813"/>
              <a:ext cx="889200" cy="889200"/>
              <a:chOff x="6839775" y="189188"/>
              <a:chExt cx="889200" cy="889200"/>
            </a:xfrm>
          </p:grpSpPr>
          <p:sp>
            <p:nvSpPr>
              <p:cNvPr id="283" name="Google Shape;283;p33"/>
              <p:cNvSpPr/>
              <p:nvPr/>
            </p:nvSpPr>
            <p:spPr>
              <a:xfrm>
                <a:off x="6839775" y="189188"/>
                <a:ext cx="889200" cy="889200"/>
              </a:xfrm>
              <a:prstGeom prst="flowChartConnector">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900">
                  <a:solidFill>
                    <a:srgbClr val="FFFFFF"/>
                  </a:solidFill>
                  <a:latin typeface="Roboto Black"/>
                  <a:ea typeface="Roboto Black"/>
                  <a:cs typeface="Roboto Black"/>
                  <a:sym typeface="Roboto Black"/>
                </a:endParaRPr>
              </a:p>
            </p:txBody>
          </p:sp>
          <p:pic>
            <p:nvPicPr>
              <p:cNvPr id="284" name="Google Shape;284;p33"/>
              <p:cNvPicPr preferRelativeResize="0"/>
              <p:nvPr/>
            </p:nvPicPr>
            <p:blipFill>
              <a:blip r:embed="rId5">
                <a:alphaModFix/>
              </a:blip>
              <a:stretch>
                <a:fillRect/>
              </a:stretch>
            </p:blipFill>
            <p:spPr>
              <a:xfrm>
                <a:off x="6886319" y="249387"/>
                <a:ext cx="796113" cy="796113"/>
              </a:xfrm>
              <a:prstGeom prst="rect">
                <a:avLst/>
              </a:prstGeom>
              <a:noFill/>
              <a:ln>
                <a:noFill/>
              </a:ln>
            </p:spPr>
          </p:pic>
        </p:grpSp>
      </p:grpSp>
      <p:sp>
        <p:nvSpPr>
          <p:cNvPr id="285" name="Google Shape;285;p33"/>
          <p:cNvSpPr txBox="1"/>
          <p:nvPr/>
        </p:nvSpPr>
        <p:spPr>
          <a:xfrm>
            <a:off x="799375" y="2663175"/>
            <a:ext cx="2354700" cy="985200"/>
          </a:xfrm>
          <a:prstGeom prst="rect">
            <a:avLst/>
          </a:prstGeom>
          <a:noFill/>
          <a:ln>
            <a:noFill/>
          </a:ln>
        </p:spPr>
        <p:txBody>
          <a:bodyPr anchorCtr="0" anchor="t" bIns="91425" lIns="228600" spcFirstLastPara="1" rIns="228600" wrap="square" tIns="91425">
            <a:spAutoFit/>
          </a:bodyPr>
          <a:lstStyle/>
          <a:p>
            <a:pPr indent="0" lvl="0" marL="0" rtl="0" algn="ctr">
              <a:spcBef>
                <a:spcPts val="0"/>
              </a:spcBef>
              <a:spcAft>
                <a:spcPts val="0"/>
              </a:spcAft>
              <a:buNone/>
            </a:pPr>
            <a:r>
              <a:rPr lang="en" sz="2400">
                <a:solidFill>
                  <a:schemeClr val="lt1"/>
                </a:solidFill>
                <a:latin typeface="Roboto Light"/>
                <a:ea typeface="Roboto Light"/>
                <a:cs typeface="Roboto Light"/>
                <a:sym typeface="Roboto Light"/>
              </a:rPr>
              <a:t>570x</a:t>
            </a:r>
            <a:endParaRPr>
              <a:solidFill>
                <a:schemeClr val="lt1"/>
              </a:solidFill>
              <a:latin typeface="Roboto Light"/>
              <a:ea typeface="Roboto Light"/>
              <a:cs typeface="Roboto Light"/>
              <a:sym typeface="Roboto Light"/>
            </a:endParaRPr>
          </a:p>
          <a:p>
            <a:pPr indent="0" lvl="0" marL="0" rtl="0" algn="ctr">
              <a:spcBef>
                <a:spcPts val="0"/>
              </a:spcBef>
              <a:spcAft>
                <a:spcPts val="0"/>
              </a:spcAft>
              <a:buNone/>
            </a:pPr>
            <a:r>
              <a:rPr lang="en">
                <a:solidFill>
                  <a:schemeClr val="lt1"/>
                </a:solidFill>
                <a:latin typeface="Roboto Light"/>
                <a:ea typeface="Roboto Light"/>
                <a:cs typeface="Roboto Light"/>
                <a:sym typeface="Roboto Light"/>
              </a:rPr>
              <a:t>Developers than cybersecurity experts</a:t>
            </a:r>
            <a:endParaRPr>
              <a:solidFill>
                <a:schemeClr val="lt1"/>
              </a:solidFill>
              <a:latin typeface="Roboto Light"/>
              <a:ea typeface="Roboto Light"/>
              <a:cs typeface="Roboto Light"/>
              <a:sym typeface="Roboto Light"/>
            </a:endParaRPr>
          </a:p>
        </p:txBody>
      </p:sp>
      <p:sp>
        <p:nvSpPr>
          <p:cNvPr id="286" name="Google Shape;286;p33"/>
          <p:cNvSpPr txBox="1"/>
          <p:nvPr/>
        </p:nvSpPr>
        <p:spPr>
          <a:xfrm>
            <a:off x="3424044" y="2663175"/>
            <a:ext cx="2295900" cy="985200"/>
          </a:xfrm>
          <a:prstGeom prst="rect">
            <a:avLst/>
          </a:prstGeom>
          <a:noFill/>
          <a:ln>
            <a:noFill/>
          </a:ln>
        </p:spPr>
        <p:txBody>
          <a:bodyPr anchorCtr="0" anchor="t" bIns="91425" lIns="228600" spcFirstLastPara="1" rIns="228600" wrap="square" tIns="91425">
            <a:spAutoFit/>
          </a:bodyPr>
          <a:lstStyle/>
          <a:p>
            <a:pPr indent="0" lvl="0" marL="0" rtl="0" algn="ctr">
              <a:spcBef>
                <a:spcPts val="0"/>
              </a:spcBef>
              <a:spcAft>
                <a:spcPts val="0"/>
              </a:spcAft>
              <a:buNone/>
            </a:pPr>
            <a:r>
              <a:rPr lang="en" sz="2400">
                <a:solidFill>
                  <a:srgbClr val="FFFFFF"/>
                </a:solidFill>
                <a:latin typeface="Roboto Light"/>
                <a:ea typeface="Roboto Light"/>
                <a:cs typeface="Roboto Light"/>
                <a:sym typeface="Roboto Light"/>
              </a:rPr>
              <a:t>87% </a:t>
            </a:r>
            <a:br>
              <a:rPr lang="en">
                <a:solidFill>
                  <a:srgbClr val="FFFFFF"/>
                </a:solidFill>
                <a:latin typeface="Roboto Light"/>
                <a:ea typeface="Roboto Light"/>
                <a:cs typeface="Roboto Light"/>
                <a:sym typeface="Roboto Light"/>
              </a:rPr>
            </a:br>
            <a:r>
              <a:rPr lang="en">
                <a:solidFill>
                  <a:srgbClr val="FFFFFF"/>
                </a:solidFill>
                <a:latin typeface="Roboto Light"/>
                <a:ea typeface="Roboto Light"/>
                <a:cs typeface="Roboto Light"/>
                <a:sym typeface="Roboto Light"/>
              </a:rPr>
              <a:t>Of application security isn’t automated today</a:t>
            </a:r>
            <a:endParaRPr>
              <a:solidFill>
                <a:srgbClr val="FFFFFF"/>
              </a:solidFill>
              <a:latin typeface="Roboto Light"/>
              <a:ea typeface="Roboto Light"/>
              <a:cs typeface="Roboto Light"/>
              <a:sym typeface="Roboto Light"/>
            </a:endParaRPr>
          </a:p>
        </p:txBody>
      </p:sp>
      <p:sp>
        <p:nvSpPr>
          <p:cNvPr id="287" name="Google Shape;287;p33"/>
          <p:cNvSpPr txBox="1"/>
          <p:nvPr/>
        </p:nvSpPr>
        <p:spPr>
          <a:xfrm>
            <a:off x="536825" y="4783275"/>
            <a:ext cx="2073000" cy="354000"/>
          </a:xfrm>
          <a:prstGeom prst="rect">
            <a:avLst/>
          </a:prstGeom>
          <a:noFill/>
          <a:ln>
            <a:noFill/>
          </a:ln>
        </p:spPr>
        <p:txBody>
          <a:bodyPr anchorCtr="0" anchor="t" bIns="91425" lIns="228600" spcFirstLastPara="1" rIns="228600" wrap="square" tIns="91425">
            <a:spAutoFit/>
          </a:bodyPr>
          <a:lstStyle/>
          <a:p>
            <a:pPr indent="0" lvl="0" marL="0" rtl="0" algn="ctr">
              <a:spcBef>
                <a:spcPts val="0"/>
              </a:spcBef>
              <a:spcAft>
                <a:spcPts val="0"/>
              </a:spcAft>
              <a:buNone/>
            </a:pPr>
            <a:r>
              <a:rPr lang="en" sz="1100">
                <a:solidFill>
                  <a:srgbClr val="FFFFFF"/>
                </a:solidFill>
                <a:latin typeface="Roboto Light"/>
                <a:ea typeface="Roboto Light"/>
                <a:cs typeface="Roboto Light"/>
                <a:sym typeface="Roboto Light"/>
              </a:rPr>
              <a:t>GitHub, </a:t>
            </a:r>
            <a:r>
              <a:rPr lang="en" sz="1100" u="sng">
                <a:solidFill>
                  <a:srgbClr val="FFFFFF"/>
                </a:solidFill>
                <a:latin typeface="Roboto Light"/>
                <a:ea typeface="Roboto Light"/>
                <a:cs typeface="Roboto Light"/>
                <a:sym typeface="Roboto Light"/>
                <a:hlinkClick r:id="rId6">
                  <a:extLst>
                    <a:ext uri="{A12FA001-AC4F-418D-AE19-62706E023703}">
                      <ahyp:hlinkClr val="tx"/>
                    </a:ext>
                  </a:extLst>
                </a:hlinkClick>
              </a:rPr>
              <a:t>Microfocus</a:t>
            </a:r>
            <a:r>
              <a:rPr lang="en" sz="1100">
                <a:solidFill>
                  <a:srgbClr val="FFFFFF"/>
                </a:solidFill>
                <a:latin typeface="Roboto Light"/>
                <a:ea typeface="Roboto Light"/>
                <a:cs typeface="Roboto Light"/>
                <a:sym typeface="Roboto Light"/>
              </a:rPr>
              <a:t>, SANS  </a:t>
            </a:r>
            <a:endParaRPr sz="1100">
              <a:solidFill>
                <a:srgbClr val="FFFFFF"/>
              </a:solidFill>
              <a:latin typeface="Roboto Light"/>
              <a:ea typeface="Roboto Light"/>
              <a:cs typeface="Roboto Light"/>
              <a:sym typeface="Roboto Light"/>
            </a:endParaRPr>
          </a:p>
        </p:txBody>
      </p:sp>
      <p:sp>
        <p:nvSpPr>
          <p:cNvPr id="288" name="Google Shape;288;p33"/>
          <p:cNvSpPr txBox="1"/>
          <p:nvPr/>
        </p:nvSpPr>
        <p:spPr>
          <a:xfrm>
            <a:off x="6048719" y="2663175"/>
            <a:ext cx="2295900" cy="769500"/>
          </a:xfrm>
          <a:prstGeom prst="rect">
            <a:avLst/>
          </a:prstGeom>
          <a:noFill/>
          <a:ln>
            <a:noFill/>
          </a:ln>
        </p:spPr>
        <p:txBody>
          <a:bodyPr anchorCtr="0" anchor="t" bIns="91425" lIns="228600" spcFirstLastPara="1" rIns="228600" wrap="square" tIns="91425">
            <a:spAutoFit/>
          </a:bodyPr>
          <a:lstStyle/>
          <a:p>
            <a:pPr indent="0" lvl="0" marL="0" rtl="0" algn="ctr">
              <a:spcBef>
                <a:spcPts val="0"/>
              </a:spcBef>
              <a:spcAft>
                <a:spcPts val="0"/>
              </a:spcAft>
              <a:buNone/>
            </a:pPr>
            <a:r>
              <a:rPr lang="en" sz="2400">
                <a:solidFill>
                  <a:srgbClr val="FFFFFF"/>
                </a:solidFill>
                <a:latin typeface="Roboto Light"/>
                <a:ea typeface="Roboto Light"/>
                <a:cs typeface="Roboto Light"/>
                <a:sym typeface="Roboto Light"/>
              </a:rPr>
              <a:t>Status quo</a:t>
            </a:r>
            <a:br>
              <a:rPr lang="en">
                <a:solidFill>
                  <a:srgbClr val="FFFFFF"/>
                </a:solidFill>
                <a:latin typeface="Roboto Light"/>
                <a:ea typeface="Roboto Light"/>
                <a:cs typeface="Roboto Light"/>
                <a:sym typeface="Roboto Light"/>
              </a:rPr>
            </a:br>
            <a:r>
              <a:rPr lang="en">
                <a:solidFill>
                  <a:srgbClr val="FFFFFF"/>
                </a:solidFill>
                <a:latin typeface="Roboto Light"/>
                <a:ea typeface="Roboto Light"/>
                <a:cs typeface="Roboto Light"/>
                <a:sym typeface="Roboto Light"/>
              </a:rPr>
              <a:t>Is not working.</a:t>
            </a:r>
            <a:endParaRPr>
              <a:solidFill>
                <a:srgbClr val="FFFFFF"/>
              </a:solidFill>
              <a:latin typeface="Roboto Light"/>
              <a:ea typeface="Roboto Light"/>
              <a:cs typeface="Roboto Light"/>
              <a:sym typeface="Roboto 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pic>
        <p:nvPicPr>
          <p:cNvPr id="1222" name="Google Shape;1222;p105"/>
          <p:cNvPicPr preferRelativeResize="0"/>
          <p:nvPr/>
        </p:nvPicPr>
        <p:blipFill>
          <a:blip r:embed="rId3">
            <a:alphaModFix/>
          </a:blip>
          <a:stretch>
            <a:fillRect/>
          </a:stretch>
        </p:blipFill>
        <p:spPr>
          <a:xfrm>
            <a:off x="1908725" y="950400"/>
            <a:ext cx="5296175" cy="3775798"/>
          </a:xfrm>
          <a:prstGeom prst="rect">
            <a:avLst/>
          </a:prstGeom>
          <a:noFill/>
          <a:ln>
            <a:noFill/>
          </a:ln>
        </p:spPr>
      </p:pic>
      <p:sp>
        <p:nvSpPr>
          <p:cNvPr id="1223" name="Google Shape;1223;p105"/>
          <p:cNvSpPr/>
          <p:nvPr/>
        </p:nvSpPr>
        <p:spPr>
          <a:xfrm>
            <a:off x="1291788" y="280000"/>
            <a:ext cx="6560400" cy="34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05"/>
          <p:cNvSpPr txBox="1"/>
          <p:nvPr>
            <p:ph type="title"/>
          </p:nvPr>
        </p:nvSpPr>
        <p:spPr>
          <a:xfrm>
            <a:off x="457200" y="228600"/>
            <a:ext cx="82296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u="sng">
                <a:solidFill>
                  <a:schemeClr val="hlink"/>
                </a:solidFill>
                <a:hlinkClick r:id="rId4"/>
              </a:rPr>
              <a:t>https://github.com/mayhemheroes/hackathon-resources</a:t>
            </a:r>
            <a:endParaRPr sz="1900"/>
          </a:p>
        </p:txBody>
      </p:sp>
      <p:sp>
        <p:nvSpPr>
          <p:cNvPr id="1225" name="Google Shape;1225;p105"/>
          <p:cNvSpPr txBox="1"/>
          <p:nvPr/>
        </p:nvSpPr>
        <p:spPr>
          <a:xfrm>
            <a:off x="540400" y="1205650"/>
            <a:ext cx="10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Light"/>
                <a:ea typeface="Roboto Light"/>
                <a:cs typeface="Roboto Light"/>
                <a:sym typeface="Roboto Light"/>
              </a:rPr>
              <a:t>Go here</a:t>
            </a:r>
            <a:endParaRPr>
              <a:latin typeface="Roboto Light"/>
              <a:ea typeface="Roboto Light"/>
              <a:cs typeface="Roboto Light"/>
              <a:sym typeface="Roboto Light"/>
            </a:endParaRPr>
          </a:p>
        </p:txBody>
      </p:sp>
      <p:cxnSp>
        <p:nvCxnSpPr>
          <p:cNvPr id="1226" name="Google Shape;1226;p105"/>
          <p:cNvCxnSpPr/>
          <p:nvPr/>
        </p:nvCxnSpPr>
        <p:spPr>
          <a:xfrm flipH="1" rot="10800000">
            <a:off x="1300525" y="722950"/>
            <a:ext cx="927000" cy="682800"/>
          </a:xfrm>
          <a:prstGeom prst="straightConnector1">
            <a:avLst/>
          </a:prstGeom>
          <a:noFill/>
          <a:ln cap="flat" cmpd="sng" w="9525">
            <a:solidFill>
              <a:schemeClr val="accent1"/>
            </a:solidFill>
            <a:prstDash val="solid"/>
            <a:round/>
            <a:headEnd len="med" w="med" type="none"/>
            <a:tailEnd len="med" w="med" type="triangle"/>
          </a:ln>
        </p:spPr>
      </p:cxnSp>
      <p:sp>
        <p:nvSpPr>
          <p:cNvPr id="1227" name="Google Shape;1227;p105"/>
          <p:cNvSpPr txBox="1"/>
          <p:nvPr/>
        </p:nvSpPr>
        <p:spPr>
          <a:xfrm>
            <a:off x="643825" y="3400550"/>
            <a:ext cx="10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Light"/>
                <a:ea typeface="Roboto Light"/>
                <a:cs typeface="Roboto Light"/>
                <a:sym typeface="Roboto Light"/>
              </a:rPr>
              <a:t>Click here</a:t>
            </a:r>
            <a:endParaRPr>
              <a:latin typeface="Roboto Light"/>
              <a:ea typeface="Roboto Light"/>
              <a:cs typeface="Roboto Light"/>
              <a:sym typeface="Roboto Light"/>
            </a:endParaRPr>
          </a:p>
        </p:txBody>
      </p:sp>
      <p:cxnSp>
        <p:nvCxnSpPr>
          <p:cNvPr id="1228" name="Google Shape;1228;p105"/>
          <p:cNvCxnSpPr>
            <a:stCxn id="1227" idx="3"/>
            <a:endCxn id="1229" idx="1"/>
          </p:cNvCxnSpPr>
          <p:nvPr/>
        </p:nvCxnSpPr>
        <p:spPr>
          <a:xfrm>
            <a:off x="1659325" y="3600650"/>
            <a:ext cx="675600" cy="934500"/>
          </a:xfrm>
          <a:prstGeom prst="straightConnector1">
            <a:avLst/>
          </a:prstGeom>
          <a:noFill/>
          <a:ln cap="flat" cmpd="sng" w="9525">
            <a:solidFill>
              <a:schemeClr val="accent1"/>
            </a:solidFill>
            <a:prstDash val="solid"/>
            <a:round/>
            <a:headEnd len="med" w="med" type="none"/>
            <a:tailEnd len="med" w="med" type="triangle"/>
          </a:ln>
        </p:spPr>
      </p:cxnSp>
      <p:sp>
        <p:nvSpPr>
          <p:cNvPr id="1229" name="Google Shape;1229;p105"/>
          <p:cNvSpPr/>
          <p:nvPr/>
        </p:nvSpPr>
        <p:spPr>
          <a:xfrm>
            <a:off x="2335050" y="4446300"/>
            <a:ext cx="1361400" cy="177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06"/>
          <p:cNvSpPr txBox="1"/>
          <p:nvPr>
            <p:ph idx="1" type="body"/>
          </p:nvPr>
        </p:nvSpPr>
        <p:spPr>
          <a:xfrm>
            <a:off x="628650" y="914400"/>
            <a:ext cx="4000500" cy="3771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Created a workflow that runs in response to push </a:t>
            </a:r>
            <a:r>
              <a:rPr lang="en"/>
              <a:t>events.</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Automatically built a target</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Automatically started fuzzing run against target.</a:t>
            </a:r>
            <a:endParaRPr/>
          </a:p>
        </p:txBody>
      </p:sp>
      <p:sp>
        <p:nvSpPr>
          <p:cNvPr id="1235" name="Google Shape;1235;p106"/>
          <p:cNvSpPr txBox="1"/>
          <p:nvPr>
            <p:ph type="title"/>
          </p:nvPr>
        </p:nvSpPr>
        <p:spPr>
          <a:xfrm>
            <a:off x="457200" y="228600"/>
            <a:ext cx="82296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GitHub Actions Review</a:t>
            </a:r>
            <a:endParaRPr/>
          </a:p>
        </p:txBody>
      </p:sp>
      <p:pic>
        <p:nvPicPr>
          <p:cNvPr id="1236" name="Google Shape;1236;p106"/>
          <p:cNvPicPr preferRelativeResize="0"/>
          <p:nvPr/>
        </p:nvPicPr>
        <p:blipFill>
          <a:blip r:embed="rId3">
            <a:alphaModFix/>
          </a:blip>
          <a:stretch>
            <a:fillRect/>
          </a:stretch>
        </p:blipFill>
        <p:spPr>
          <a:xfrm>
            <a:off x="5486388" y="1389850"/>
            <a:ext cx="2733675" cy="25908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07"/>
          <p:cNvSpPr txBox="1"/>
          <p:nvPr/>
        </p:nvSpPr>
        <p:spPr>
          <a:xfrm>
            <a:off x="148875" y="2074100"/>
            <a:ext cx="8855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rgbClr val="FFFFFF"/>
                </a:solidFill>
              </a:rPr>
              <a:t>Quiz 7</a:t>
            </a:r>
            <a:endParaRPr b="1" sz="6000">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08"/>
          <p:cNvSpPr txBox="1"/>
          <p:nvPr/>
        </p:nvSpPr>
        <p:spPr>
          <a:xfrm>
            <a:off x="144450" y="175500"/>
            <a:ext cx="8855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Which of the following techniques are not used as part of Fuzz Testing</a:t>
            </a:r>
            <a:endParaRPr b="1" sz="3600">
              <a:solidFill>
                <a:srgbClr val="FFFFFF"/>
              </a:solidFill>
              <a:latin typeface="Roboto"/>
              <a:ea typeface="Roboto"/>
              <a:cs typeface="Roboto"/>
              <a:sym typeface="Roboto"/>
            </a:endParaRPr>
          </a:p>
        </p:txBody>
      </p:sp>
      <p:sp>
        <p:nvSpPr>
          <p:cNvPr id="1247" name="Google Shape;1247;p108"/>
          <p:cNvSpPr txBox="1"/>
          <p:nvPr/>
        </p:nvSpPr>
        <p:spPr>
          <a:xfrm>
            <a:off x="532425" y="1819050"/>
            <a:ext cx="40395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oboto"/>
              <a:buAutoNum type="alphaUcPeriod"/>
            </a:pPr>
            <a:r>
              <a:rPr b="1" lang="en" sz="1800">
                <a:solidFill>
                  <a:schemeClr val="lt1"/>
                </a:solidFill>
                <a:latin typeface="Roboto"/>
                <a:ea typeface="Roboto"/>
                <a:cs typeface="Roboto"/>
                <a:sym typeface="Roboto"/>
              </a:rPr>
              <a:t>Binary Analysis</a:t>
            </a:r>
            <a:br>
              <a:rPr b="1" lang="en" sz="1800">
                <a:solidFill>
                  <a:schemeClr val="lt1"/>
                </a:solidFill>
                <a:latin typeface="Roboto"/>
                <a:ea typeface="Roboto"/>
                <a:cs typeface="Roboto"/>
                <a:sym typeface="Roboto"/>
              </a:rPr>
            </a:br>
            <a:br>
              <a:rPr b="1" lang="en" sz="1800">
                <a:solidFill>
                  <a:schemeClr val="lt1"/>
                </a:solidFill>
                <a:latin typeface="Roboto"/>
                <a:ea typeface="Roboto"/>
                <a:cs typeface="Roboto"/>
                <a:sym typeface="Roboto"/>
              </a:rPr>
            </a:br>
            <a:endParaRPr b="1"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AutoNum type="alphaUcPeriod"/>
            </a:pPr>
            <a:r>
              <a:rPr b="1" lang="en" sz="1800">
                <a:solidFill>
                  <a:schemeClr val="lt1"/>
                </a:solidFill>
                <a:latin typeface="Roboto"/>
                <a:ea typeface="Roboto"/>
                <a:cs typeface="Roboto"/>
                <a:sym typeface="Roboto"/>
              </a:rPr>
              <a:t>Reverse Engineering</a:t>
            </a:r>
            <a:endParaRPr b="1" sz="1800">
              <a:solidFill>
                <a:schemeClr val="lt1"/>
              </a:solidFill>
              <a:latin typeface="Roboto"/>
              <a:ea typeface="Roboto"/>
              <a:cs typeface="Roboto"/>
              <a:sym typeface="Roboto"/>
            </a:endParaRPr>
          </a:p>
        </p:txBody>
      </p:sp>
      <p:sp>
        <p:nvSpPr>
          <p:cNvPr id="1248" name="Google Shape;1248;p108"/>
          <p:cNvSpPr txBox="1"/>
          <p:nvPr/>
        </p:nvSpPr>
        <p:spPr>
          <a:xfrm>
            <a:off x="4571925" y="1819050"/>
            <a:ext cx="40395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oboto"/>
              <a:buAutoNum type="alphaUcPeriod" startAt="3"/>
            </a:pPr>
            <a:r>
              <a:rPr b="1" lang="en" sz="1800">
                <a:solidFill>
                  <a:schemeClr val="lt1"/>
                </a:solidFill>
                <a:latin typeface="Roboto"/>
                <a:ea typeface="Roboto"/>
                <a:cs typeface="Roboto"/>
                <a:sym typeface="Roboto"/>
              </a:rPr>
              <a:t>Regression Testing</a:t>
            </a:r>
            <a:br>
              <a:rPr b="1" lang="en" sz="1800">
                <a:solidFill>
                  <a:schemeClr val="lt1"/>
                </a:solidFill>
                <a:latin typeface="Roboto"/>
                <a:ea typeface="Roboto"/>
                <a:cs typeface="Roboto"/>
                <a:sym typeface="Roboto"/>
              </a:rPr>
            </a:br>
            <a:br>
              <a:rPr b="1" lang="en" sz="1800">
                <a:solidFill>
                  <a:schemeClr val="lt1"/>
                </a:solidFill>
                <a:latin typeface="Roboto"/>
                <a:ea typeface="Roboto"/>
                <a:cs typeface="Roboto"/>
                <a:sym typeface="Roboto"/>
              </a:rPr>
            </a:br>
            <a:endParaRPr b="1"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AutoNum type="alphaUcPeriod" startAt="3"/>
            </a:pPr>
            <a:r>
              <a:rPr b="1" lang="en" sz="1800">
                <a:solidFill>
                  <a:schemeClr val="lt1"/>
                </a:solidFill>
                <a:latin typeface="Roboto"/>
                <a:ea typeface="Roboto"/>
                <a:cs typeface="Roboto"/>
                <a:sym typeface="Roboto"/>
              </a:rPr>
              <a:t>Virus Signature Scanning</a:t>
            </a:r>
            <a:endParaRPr b="1" sz="1800">
              <a:solidFill>
                <a:schemeClr val="lt1"/>
              </a:solidFill>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09"/>
          <p:cNvSpPr txBox="1"/>
          <p:nvPr>
            <p:ph type="title"/>
          </p:nvPr>
        </p:nvSpPr>
        <p:spPr>
          <a:xfrm>
            <a:off x="1828800" y="2097300"/>
            <a:ext cx="6858000" cy="94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Case Study: cista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10"/>
          <p:cNvSpPr txBox="1"/>
          <p:nvPr>
            <p:ph type="title"/>
          </p:nvPr>
        </p:nvSpPr>
        <p:spPr>
          <a:xfrm>
            <a:off x="1828800" y="2097300"/>
            <a:ext cx="6858000" cy="94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Conclusions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11"/>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What?</a:t>
            </a:r>
            <a:endParaRPr/>
          </a:p>
        </p:txBody>
      </p:sp>
      <p:sp>
        <p:nvSpPr>
          <p:cNvPr id="1264" name="Google Shape;1264;p111"/>
          <p:cNvSpPr txBox="1"/>
          <p:nvPr>
            <p:ph idx="1" type="body"/>
          </p:nvPr>
        </p:nvSpPr>
        <p:spPr>
          <a:xfrm>
            <a:off x="460050" y="914400"/>
            <a:ext cx="8223900" cy="3437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We’ve worked through setting up Mayhem, CMake, OSS Fuzzers, and GitHub Actions.</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There are a lot of topics not covered here that might apply to specific targets. Google is your friend!</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solidFill>
                  <a:schemeClr val="dk1"/>
                </a:solidFill>
              </a:rPr>
              <a:t>If in doubt, ask in the community.</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12"/>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Survey</a:t>
            </a:r>
            <a:endParaRPr/>
          </a:p>
        </p:txBody>
      </p:sp>
      <p:sp>
        <p:nvSpPr>
          <p:cNvPr id="1270" name="Google Shape;1270;p112"/>
          <p:cNvSpPr txBox="1"/>
          <p:nvPr>
            <p:ph idx="1" type="body"/>
          </p:nvPr>
        </p:nvSpPr>
        <p:spPr>
          <a:xfrm>
            <a:off x="460050" y="914400"/>
            <a:ext cx="8223900" cy="3437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Please take our training </a:t>
            </a:r>
            <a:r>
              <a:rPr lang="en"/>
              <a:t>survey</a:t>
            </a:r>
            <a:r>
              <a:rPr lang="en"/>
              <a:t>!</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&lt; 5 minutes.</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u="sng">
                <a:solidFill>
                  <a:schemeClr val="hlink"/>
                </a:solidFill>
                <a:hlinkClick r:id="rId3"/>
              </a:rPr>
              <a:t>https://dydbdnwi0qu.typeform.com/to/jZEKf0it</a:t>
            </a:r>
            <a:endParaRPr/>
          </a:p>
          <a:p>
            <a:pPr indent="-317500" lvl="1" marL="914400" rtl="0" algn="l">
              <a:spcBef>
                <a:spcPts val="0"/>
              </a:spcBef>
              <a:spcAft>
                <a:spcPts val="0"/>
              </a:spcAft>
              <a:buSzPts val="1400"/>
              <a:buChar char="●"/>
            </a:pPr>
            <a:r>
              <a:rPr lang="en"/>
              <a:t>Also in the </a:t>
            </a:r>
            <a:r>
              <a:rPr lang="en"/>
              <a:t>hackathon</a:t>
            </a:r>
            <a:r>
              <a:rPr lang="en"/>
              <a:t>-resources repo under useful links (Survey 1)</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13"/>
          <p:cNvSpPr txBox="1"/>
          <p:nvPr>
            <p:ph type="title"/>
          </p:nvPr>
        </p:nvSpPr>
        <p:spPr>
          <a:xfrm>
            <a:off x="1828800" y="2097300"/>
            <a:ext cx="6858000" cy="94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Mayhem Heroes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pic>
        <p:nvPicPr>
          <p:cNvPr id="1280" name="Google Shape;1280;p114"/>
          <p:cNvPicPr preferRelativeResize="0"/>
          <p:nvPr/>
        </p:nvPicPr>
        <p:blipFill rotWithShape="1">
          <a:blip r:embed="rId3">
            <a:alphaModFix/>
          </a:blip>
          <a:srcRect b="0" l="0" r="68234" t="0"/>
          <a:stretch/>
        </p:blipFill>
        <p:spPr>
          <a:xfrm>
            <a:off x="4183238" y="1028704"/>
            <a:ext cx="777525" cy="827250"/>
          </a:xfrm>
          <a:prstGeom prst="rect">
            <a:avLst/>
          </a:prstGeom>
          <a:noFill/>
          <a:ln>
            <a:noFill/>
          </a:ln>
        </p:spPr>
      </p:pic>
      <p:pic>
        <p:nvPicPr>
          <p:cNvPr id="1281" name="Google Shape;1281;p114"/>
          <p:cNvPicPr preferRelativeResize="0"/>
          <p:nvPr/>
        </p:nvPicPr>
        <p:blipFill>
          <a:blip r:embed="rId4">
            <a:alphaModFix/>
          </a:blip>
          <a:stretch>
            <a:fillRect/>
          </a:stretch>
        </p:blipFill>
        <p:spPr>
          <a:xfrm>
            <a:off x="3096925" y="3368588"/>
            <a:ext cx="902000" cy="646850"/>
          </a:xfrm>
          <a:prstGeom prst="rect">
            <a:avLst/>
          </a:prstGeom>
          <a:noFill/>
          <a:ln>
            <a:noFill/>
          </a:ln>
        </p:spPr>
      </p:pic>
      <p:pic>
        <p:nvPicPr>
          <p:cNvPr id="1282" name="Google Shape;1282;p114"/>
          <p:cNvPicPr preferRelativeResize="0"/>
          <p:nvPr/>
        </p:nvPicPr>
        <p:blipFill>
          <a:blip r:embed="rId5">
            <a:alphaModFix/>
          </a:blip>
          <a:stretch>
            <a:fillRect/>
          </a:stretch>
        </p:blipFill>
        <p:spPr>
          <a:xfrm>
            <a:off x="2075350" y="1028700"/>
            <a:ext cx="902000" cy="902000"/>
          </a:xfrm>
          <a:prstGeom prst="rect">
            <a:avLst/>
          </a:prstGeom>
          <a:noFill/>
          <a:ln>
            <a:noFill/>
          </a:ln>
        </p:spPr>
      </p:pic>
      <p:pic>
        <p:nvPicPr>
          <p:cNvPr id="1283" name="Google Shape;1283;p114"/>
          <p:cNvPicPr preferRelativeResize="0"/>
          <p:nvPr/>
        </p:nvPicPr>
        <p:blipFill>
          <a:blip r:embed="rId6">
            <a:alphaModFix/>
          </a:blip>
          <a:stretch>
            <a:fillRect/>
          </a:stretch>
        </p:blipFill>
        <p:spPr>
          <a:xfrm>
            <a:off x="5242838" y="3303238"/>
            <a:ext cx="777525" cy="777525"/>
          </a:xfrm>
          <a:prstGeom prst="rect">
            <a:avLst/>
          </a:prstGeom>
          <a:noFill/>
          <a:ln>
            <a:noFill/>
          </a:ln>
        </p:spPr>
      </p:pic>
      <p:sp>
        <p:nvSpPr>
          <p:cNvPr id="1284" name="Google Shape;1284;p114"/>
          <p:cNvSpPr/>
          <p:nvPr/>
        </p:nvSpPr>
        <p:spPr>
          <a:xfrm flipH="1" rot="984884">
            <a:off x="6580090"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14"/>
          <p:cNvSpPr/>
          <p:nvPr/>
        </p:nvSpPr>
        <p:spPr>
          <a:xfrm rot="-984884">
            <a:off x="5557569"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14"/>
          <p:cNvSpPr/>
          <p:nvPr/>
        </p:nvSpPr>
        <p:spPr>
          <a:xfrm flipH="1" rot="984884">
            <a:off x="4522797"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14"/>
          <p:cNvSpPr/>
          <p:nvPr/>
        </p:nvSpPr>
        <p:spPr>
          <a:xfrm rot="-984884">
            <a:off x="3500275"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14"/>
          <p:cNvSpPr/>
          <p:nvPr/>
        </p:nvSpPr>
        <p:spPr>
          <a:xfrm flipH="1" rot="984884">
            <a:off x="2469620"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14"/>
          <p:cNvSpPr txBox="1"/>
          <p:nvPr/>
        </p:nvSpPr>
        <p:spPr>
          <a:xfrm>
            <a:off x="2463725" y="2781876"/>
            <a:ext cx="2073600" cy="276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Package a target using Docker</a:t>
            </a:r>
            <a:endParaRPr sz="10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b="1" sz="1000">
              <a:solidFill>
                <a:schemeClr val="dk1"/>
              </a:solidFill>
              <a:latin typeface="Roboto"/>
              <a:ea typeface="Roboto"/>
              <a:cs typeface="Roboto"/>
              <a:sym typeface="Roboto"/>
            </a:endParaRPr>
          </a:p>
        </p:txBody>
      </p:sp>
      <p:sp>
        <p:nvSpPr>
          <p:cNvPr id="1290" name="Google Shape;1290;p114"/>
          <p:cNvSpPr/>
          <p:nvPr/>
        </p:nvSpPr>
        <p:spPr>
          <a:xfrm rot="-1789476">
            <a:off x="3467692" y="2646587"/>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14"/>
          <p:cNvSpPr/>
          <p:nvPr/>
        </p:nvSpPr>
        <p:spPr>
          <a:xfrm>
            <a:off x="3505703" y="3079879"/>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14"/>
          <p:cNvSpPr/>
          <p:nvPr/>
        </p:nvSpPr>
        <p:spPr>
          <a:xfrm rot="-984884">
            <a:off x="1447098" y="2556505"/>
            <a:ext cx="1116820" cy="5790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14"/>
          <p:cNvSpPr/>
          <p:nvPr/>
        </p:nvSpPr>
        <p:spPr>
          <a:xfrm rot="-1789476">
            <a:off x="5520870" y="2646587"/>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14"/>
          <p:cNvSpPr txBox="1"/>
          <p:nvPr/>
        </p:nvSpPr>
        <p:spPr>
          <a:xfrm>
            <a:off x="4668600" y="2811100"/>
            <a:ext cx="19260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Automate with Github Actions</a:t>
            </a:r>
            <a:endParaRPr b="1" sz="1000">
              <a:solidFill>
                <a:schemeClr val="dk1"/>
              </a:solidFill>
              <a:latin typeface="Roboto"/>
              <a:ea typeface="Roboto"/>
              <a:cs typeface="Roboto"/>
              <a:sym typeface="Roboto"/>
            </a:endParaRPr>
          </a:p>
        </p:txBody>
      </p:sp>
      <p:sp>
        <p:nvSpPr>
          <p:cNvPr id="1295" name="Google Shape;1295;p114"/>
          <p:cNvSpPr/>
          <p:nvPr/>
        </p:nvSpPr>
        <p:spPr>
          <a:xfrm>
            <a:off x="5556103" y="3079879"/>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14"/>
          <p:cNvSpPr/>
          <p:nvPr/>
        </p:nvSpPr>
        <p:spPr>
          <a:xfrm rot="-1789476">
            <a:off x="6536164"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14"/>
          <p:cNvSpPr txBox="1"/>
          <p:nvPr/>
        </p:nvSpPr>
        <p:spPr>
          <a:xfrm>
            <a:off x="5913075" y="2060800"/>
            <a:ext cx="17145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dk1"/>
                </a:solidFill>
                <a:latin typeface="Roboto"/>
                <a:ea typeface="Roboto"/>
                <a:cs typeface="Roboto"/>
                <a:sym typeface="Roboto"/>
              </a:rPr>
              <a:t>Set up regression testing</a:t>
            </a:r>
            <a:endParaRPr b="1" sz="1000">
              <a:solidFill>
                <a:schemeClr val="dk1"/>
              </a:solidFill>
              <a:latin typeface="Roboto"/>
              <a:ea typeface="Roboto"/>
              <a:cs typeface="Roboto"/>
              <a:sym typeface="Roboto"/>
            </a:endParaRPr>
          </a:p>
        </p:txBody>
      </p:sp>
      <p:sp>
        <p:nvSpPr>
          <p:cNvPr id="1298" name="Google Shape;1298;p114"/>
          <p:cNvSpPr/>
          <p:nvPr/>
        </p:nvSpPr>
        <p:spPr>
          <a:xfrm rot="10800000">
            <a:off x="6571085"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14"/>
          <p:cNvSpPr/>
          <p:nvPr/>
        </p:nvSpPr>
        <p:spPr>
          <a:xfrm rot="-1789476">
            <a:off x="4478870"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14"/>
          <p:cNvSpPr txBox="1"/>
          <p:nvPr/>
        </p:nvSpPr>
        <p:spPr>
          <a:xfrm>
            <a:off x="3657350" y="2060800"/>
            <a:ext cx="19887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Fuzzing a target with Mayhem</a:t>
            </a:r>
            <a:endParaRPr b="1" sz="1000">
              <a:solidFill>
                <a:schemeClr val="dk1"/>
              </a:solidFill>
              <a:latin typeface="Roboto"/>
              <a:ea typeface="Roboto"/>
              <a:cs typeface="Roboto"/>
              <a:sym typeface="Roboto"/>
            </a:endParaRPr>
          </a:p>
        </p:txBody>
      </p:sp>
      <p:sp>
        <p:nvSpPr>
          <p:cNvPr id="1301" name="Google Shape;1301;p114"/>
          <p:cNvSpPr/>
          <p:nvPr/>
        </p:nvSpPr>
        <p:spPr>
          <a:xfrm rot="10800000">
            <a:off x="4514078"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14"/>
          <p:cNvSpPr txBox="1"/>
          <p:nvPr/>
        </p:nvSpPr>
        <p:spPr>
          <a:xfrm>
            <a:off x="1395350" y="2060800"/>
            <a:ext cx="22620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Create a Fuzz Target with libFuzzer</a:t>
            </a:r>
            <a:endParaRPr sz="10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sz="600">
              <a:solidFill>
                <a:schemeClr val="dk1"/>
              </a:solidFill>
              <a:latin typeface="Roboto"/>
              <a:ea typeface="Roboto"/>
              <a:cs typeface="Roboto"/>
              <a:sym typeface="Roboto"/>
            </a:endParaRPr>
          </a:p>
        </p:txBody>
      </p:sp>
      <p:sp>
        <p:nvSpPr>
          <p:cNvPr id="1303" name="Google Shape;1303;p114"/>
          <p:cNvSpPr/>
          <p:nvPr/>
        </p:nvSpPr>
        <p:spPr>
          <a:xfrm rot="10800000">
            <a:off x="2463728"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14"/>
          <p:cNvSpPr/>
          <p:nvPr/>
        </p:nvSpPr>
        <p:spPr>
          <a:xfrm rot="-1789476">
            <a:off x="2425693" y="2352485"/>
            <a:ext cx="160451" cy="160451"/>
          </a:xfrm>
          <a:prstGeom prst="ellipse">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5" name="Google Shape;1305;p114"/>
          <p:cNvPicPr preferRelativeResize="0"/>
          <p:nvPr/>
        </p:nvPicPr>
        <p:blipFill>
          <a:blip r:embed="rId7">
            <a:alphaModFix/>
          </a:blip>
          <a:stretch>
            <a:fillRect/>
          </a:stretch>
        </p:blipFill>
        <p:spPr>
          <a:xfrm>
            <a:off x="6156934" y="1028700"/>
            <a:ext cx="902000" cy="902000"/>
          </a:xfrm>
          <a:prstGeom prst="rect">
            <a:avLst/>
          </a:prstGeom>
          <a:noFill/>
          <a:ln>
            <a:noFill/>
          </a:ln>
        </p:spPr>
      </p:pic>
      <p:sp>
        <p:nvSpPr>
          <p:cNvPr id="1306" name="Google Shape;1306;p114"/>
          <p:cNvSpPr txBox="1"/>
          <p:nvPr>
            <p:ph type="title"/>
          </p:nvPr>
        </p:nvSpPr>
        <p:spPr>
          <a:xfrm>
            <a:off x="457200" y="228600"/>
            <a:ext cx="82296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Modern CI/CD Pipeline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4"/>
          <p:cNvPicPr preferRelativeResize="0"/>
          <p:nvPr/>
        </p:nvPicPr>
        <p:blipFill rotWithShape="1">
          <a:blip r:embed="rId3">
            <a:alphaModFix/>
          </a:blip>
          <a:srcRect b="0" l="33027" r="-6" t="0"/>
          <a:stretch/>
        </p:blipFill>
        <p:spPr>
          <a:xfrm>
            <a:off x="4210750" y="11723"/>
            <a:ext cx="5167601" cy="5143500"/>
          </a:xfrm>
          <a:prstGeom prst="rect">
            <a:avLst/>
          </a:prstGeom>
          <a:noFill/>
          <a:ln>
            <a:noFill/>
          </a:ln>
        </p:spPr>
      </p:pic>
      <p:sp>
        <p:nvSpPr>
          <p:cNvPr id="294" name="Google Shape;294;p34"/>
          <p:cNvSpPr/>
          <p:nvPr/>
        </p:nvSpPr>
        <p:spPr>
          <a:xfrm flipH="1" rot="-4580630">
            <a:off x="1443097" y="1631995"/>
            <a:ext cx="5308882" cy="1516077"/>
          </a:xfrm>
          <a:prstGeom prst="rtTriangl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cxnSp>
        <p:nvCxnSpPr>
          <p:cNvPr id="296" name="Google Shape;296;p34"/>
          <p:cNvCxnSpPr/>
          <p:nvPr/>
        </p:nvCxnSpPr>
        <p:spPr>
          <a:xfrm>
            <a:off x="371305" y="1935402"/>
            <a:ext cx="3664200" cy="0"/>
          </a:xfrm>
          <a:prstGeom prst="straightConnector1">
            <a:avLst/>
          </a:prstGeom>
          <a:noFill/>
          <a:ln cap="flat" cmpd="sng" w="28575">
            <a:solidFill>
              <a:srgbClr val="F93D3D"/>
            </a:solidFill>
            <a:prstDash val="solid"/>
            <a:round/>
            <a:headEnd len="med" w="med" type="none"/>
            <a:tailEnd len="med" w="med" type="none"/>
          </a:ln>
        </p:spPr>
      </p:cxnSp>
      <p:sp>
        <p:nvSpPr>
          <p:cNvPr id="297" name="Google Shape;297;p34"/>
          <p:cNvSpPr txBox="1"/>
          <p:nvPr/>
        </p:nvSpPr>
        <p:spPr>
          <a:xfrm>
            <a:off x="119946" y="1227577"/>
            <a:ext cx="41670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latin typeface="Roboto"/>
                <a:ea typeface="Roboto"/>
                <a:cs typeface="Roboto"/>
                <a:sym typeface="Roboto"/>
              </a:rPr>
              <a:t>fluorescence</a:t>
            </a:r>
            <a:endParaRPr b="1" sz="3700">
              <a:solidFill>
                <a:srgbClr val="000000"/>
              </a:solidFill>
              <a:latin typeface="Roboto"/>
              <a:ea typeface="Roboto"/>
              <a:cs typeface="Roboto"/>
              <a:sym typeface="Roboto"/>
            </a:endParaRPr>
          </a:p>
        </p:txBody>
      </p:sp>
      <p:sp>
        <p:nvSpPr>
          <p:cNvPr id="298" name="Google Shape;298;p34"/>
          <p:cNvSpPr txBox="1"/>
          <p:nvPr/>
        </p:nvSpPr>
        <p:spPr>
          <a:xfrm>
            <a:off x="46275" y="2045691"/>
            <a:ext cx="4314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latin typeface="Roboto Light"/>
                <a:ea typeface="Roboto Light"/>
                <a:cs typeface="Roboto Light"/>
                <a:sym typeface="Roboto Light"/>
              </a:rPr>
              <a:t>Richard Zhu</a:t>
            </a:r>
            <a:endParaRPr>
              <a:latin typeface="Roboto Light"/>
              <a:ea typeface="Roboto Light"/>
              <a:cs typeface="Roboto Light"/>
              <a:sym typeface="Roboto Light"/>
            </a:endParaRPr>
          </a:p>
        </p:txBody>
      </p:sp>
      <p:sp>
        <p:nvSpPr>
          <p:cNvPr id="299" name="Google Shape;299;p34"/>
          <p:cNvSpPr txBox="1"/>
          <p:nvPr/>
        </p:nvSpPr>
        <p:spPr>
          <a:xfrm>
            <a:off x="4360575" y="4914900"/>
            <a:ext cx="25677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lt1"/>
                </a:solidFill>
              </a:rPr>
              <a:t>Image Credit: https://threatpost.com/pwn2own-tokyo-2019-amazon-echo-hackers/150033/</a:t>
            </a:r>
            <a:endParaRPr sz="400">
              <a:solidFill>
                <a:schemeClr val="lt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15"/>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Secure the World’s Software</a:t>
            </a:r>
            <a:endParaRPr/>
          </a:p>
        </p:txBody>
      </p:sp>
      <p:sp>
        <p:nvSpPr>
          <p:cNvPr id="1312" name="Google Shape;1312;p115"/>
          <p:cNvSpPr txBox="1"/>
          <p:nvPr>
            <p:ph idx="1" type="body"/>
          </p:nvPr>
        </p:nvSpPr>
        <p:spPr>
          <a:xfrm>
            <a:off x="457200" y="1248850"/>
            <a:ext cx="8223900" cy="3437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Our goal is to make the world’s software safe.</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OSS is used everywhere, so we should be analyzing it before it makes it into production systems.</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Mayhem Heroes Bounty: Up to $1000 for each integration!</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Each integration will ultimately end up here: </a:t>
            </a:r>
            <a:r>
              <a:rPr lang="en" u="sng">
                <a:solidFill>
                  <a:schemeClr val="hlink"/>
                </a:solidFill>
                <a:hlinkClick r:id="rId3"/>
              </a:rPr>
              <a:t>github.com/mayhemheroes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16"/>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I look for in a target?</a:t>
            </a:r>
            <a:endParaRPr/>
          </a:p>
        </p:txBody>
      </p:sp>
      <p:sp>
        <p:nvSpPr>
          <p:cNvPr id="1318" name="Google Shape;1318;p116"/>
          <p:cNvSpPr txBox="1"/>
          <p:nvPr>
            <p:ph idx="1" type="body"/>
          </p:nvPr>
        </p:nvSpPr>
        <p:spPr>
          <a:xfrm>
            <a:off x="76200" y="1027900"/>
            <a:ext cx="2400300" cy="37719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 sz="1500"/>
              <a:t>Language</a:t>
            </a:r>
            <a:endParaRPr sz="1500"/>
          </a:p>
          <a:p>
            <a:pPr indent="-323850" lvl="0" marL="457200" rtl="0" algn="l">
              <a:spcBef>
                <a:spcPts val="0"/>
              </a:spcBef>
              <a:spcAft>
                <a:spcPts val="0"/>
              </a:spcAft>
              <a:buSzPts val="1500"/>
              <a:buAutoNum type="arabicPeriod"/>
            </a:pPr>
            <a:r>
              <a:rPr lang="en" sz="1500"/>
              <a:t>Build System</a:t>
            </a:r>
            <a:endParaRPr sz="1500"/>
          </a:p>
          <a:p>
            <a:pPr indent="-323850" lvl="0" marL="457200" rtl="0" algn="l">
              <a:spcBef>
                <a:spcPts val="0"/>
              </a:spcBef>
              <a:spcAft>
                <a:spcPts val="0"/>
              </a:spcAft>
              <a:buSzPts val="1500"/>
              <a:buAutoNum type="arabicPeriod"/>
            </a:pPr>
            <a:r>
              <a:rPr lang="en" sz="1500"/>
              <a:t>Target Binary (if any)</a:t>
            </a:r>
            <a:endParaRPr sz="1500"/>
          </a:p>
          <a:p>
            <a:pPr indent="-323850" lvl="0" marL="457200" rtl="0" algn="l">
              <a:spcBef>
                <a:spcPts val="0"/>
              </a:spcBef>
              <a:spcAft>
                <a:spcPts val="0"/>
              </a:spcAft>
              <a:buSzPts val="1500"/>
              <a:buAutoNum type="arabicPeriod"/>
            </a:pPr>
            <a:r>
              <a:rPr lang="en" sz="1500"/>
              <a:t>README.md!</a:t>
            </a:r>
            <a:endParaRPr sz="1500"/>
          </a:p>
        </p:txBody>
      </p:sp>
      <p:pic>
        <p:nvPicPr>
          <p:cNvPr id="1319" name="Google Shape;1319;p116"/>
          <p:cNvPicPr preferRelativeResize="0"/>
          <p:nvPr/>
        </p:nvPicPr>
        <p:blipFill>
          <a:blip r:embed="rId3">
            <a:alphaModFix/>
          </a:blip>
          <a:stretch>
            <a:fillRect/>
          </a:stretch>
        </p:blipFill>
        <p:spPr>
          <a:xfrm>
            <a:off x="2552700" y="844326"/>
            <a:ext cx="6577512" cy="383425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17"/>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it has a “fuzz/” folder…</a:t>
            </a:r>
            <a:endParaRPr/>
          </a:p>
        </p:txBody>
      </p:sp>
      <p:sp>
        <p:nvSpPr>
          <p:cNvPr id="1325" name="Google Shape;1325;p117"/>
          <p:cNvSpPr txBox="1"/>
          <p:nvPr>
            <p:ph idx="1" type="body"/>
          </p:nvPr>
        </p:nvSpPr>
        <p:spPr>
          <a:xfrm>
            <a:off x="76200" y="1027900"/>
            <a:ext cx="2400300" cy="377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Great! This should be easy. Integrate Mayhem with the existing fuzz target(s) underneath the fuzz/ folder</a:t>
            </a:r>
            <a:endParaRPr sz="1500"/>
          </a:p>
          <a:p>
            <a:pPr indent="0" lvl="0" marL="0" rtl="0" algn="l">
              <a:spcBef>
                <a:spcPts val="1000"/>
              </a:spcBef>
              <a:spcAft>
                <a:spcPts val="0"/>
              </a:spcAft>
              <a:buNone/>
            </a:pPr>
            <a:r>
              <a:t/>
            </a:r>
            <a:endParaRPr sz="1500"/>
          </a:p>
          <a:p>
            <a:pPr indent="0" lvl="0" marL="0" rtl="0" algn="l">
              <a:spcBef>
                <a:spcPts val="1000"/>
              </a:spcBef>
              <a:spcAft>
                <a:spcPts val="1000"/>
              </a:spcAft>
              <a:buNone/>
            </a:pPr>
            <a:r>
              <a:t/>
            </a:r>
            <a:endParaRPr sz="1500"/>
          </a:p>
        </p:txBody>
      </p:sp>
      <p:pic>
        <p:nvPicPr>
          <p:cNvPr id="1326" name="Google Shape;1326;p117"/>
          <p:cNvPicPr preferRelativeResize="0"/>
          <p:nvPr/>
        </p:nvPicPr>
        <p:blipFill>
          <a:blip r:embed="rId3">
            <a:alphaModFix/>
          </a:blip>
          <a:stretch>
            <a:fillRect/>
          </a:stretch>
        </p:blipFill>
        <p:spPr>
          <a:xfrm>
            <a:off x="3043875" y="1248850"/>
            <a:ext cx="5921750" cy="297168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18"/>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it has a “fuzz/” folder…</a:t>
            </a:r>
            <a:endParaRPr/>
          </a:p>
        </p:txBody>
      </p:sp>
      <p:sp>
        <p:nvSpPr>
          <p:cNvPr id="1332" name="Google Shape;1332;p118"/>
          <p:cNvSpPr txBox="1"/>
          <p:nvPr>
            <p:ph idx="1" type="body"/>
          </p:nvPr>
        </p:nvSpPr>
        <p:spPr>
          <a:xfrm>
            <a:off x="76200" y="1027900"/>
            <a:ext cx="2400300" cy="377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Great! This should be easy. Integrate Mayhem with the existing fuzz target(s) underneath the fuzz/ folder</a:t>
            </a:r>
            <a:endParaRPr sz="1500"/>
          </a:p>
          <a:p>
            <a:pPr indent="0" lvl="0" marL="0" rtl="0" algn="l">
              <a:spcBef>
                <a:spcPts val="1000"/>
              </a:spcBef>
              <a:spcAft>
                <a:spcPts val="0"/>
              </a:spcAft>
              <a:buNone/>
            </a:pPr>
            <a:r>
              <a:t/>
            </a:r>
            <a:endParaRPr sz="1500"/>
          </a:p>
          <a:p>
            <a:pPr indent="0" lvl="0" marL="0" rtl="0" algn="l">
              <a:spcBef>
                <a:spcPts val="1000"/>
              </a:spcBef>
              <a:spcAft>
                <a:spcPts val="1000"/>
              </a:spcAft>
              <a:buNone/>
            </a:pPr>
            <a:r>
              <a:rPr lang="en" sz="1500">
                <a:solidFill>
                  <a:schemeClr val="accent1"/>
                </a:solidFill>
              </a:rPr>
              <a:t>Hint: It might not be in the top level directory! Try searching for the word “fuzz”...</a:t>
            </a:r>
            <a:endParaRPr sz="1500">
              <a:solidFill>
                <a:schemeClr val="accent1"/>
              </a:solidFill>
            </a:endParaRPr>
          </a:p>
        </p:txBody>
      </p:sp>
      <p:pic>
        <p:nvPicPr>
          <p:cNvPr id="1333" name="Google Shape;1333;p118"/>
          <p:cNvPicPr preferRelativeResize="0"/>
          <p:nvPr/>
        </p:nvPicPr>
        <p:blipFill>
          <a:blip r:embed="rId3">
            <a:alphaModFix/>
          </a:blip>
          <a:stretch>
            <a:fillRect/>
          </a:stretch>
        </p:blipFill>
        <p:spPr>
          <a:xfrm>
            <a:off x="2628900" y="1181100"/>
            <a:ext cx="6362701" cy="329319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19"/>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it has a target binary that takes input</a:t>
            </a:r>
            <a:endParaRPr/>
          </a:p>
        </p:txBody>
      </p:sp>
      <p:sp>
        <p:nvSpPr>
          <p:cNvPr id="1339" name="Google Shape;1339;p119"/>
          <p:cNvSpPr txBox="1"/>
          <p:nvPr>
            <p:ph idx="1" type="body"/>
          </p:nvPr>
        </p:nvSpPr>
        <p:spPr>
          <a:xfrm>
            <a:off x="152400" y="1138775"/>
            <a:ext cx="2400300" cy="37719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sz="1500"/>
              <a:t>Also great! You should be able to send fuzzed data to the binary directly!</a:t>
            </a:r>
            <a:endParaRPr sz="1500">
              <a:solidFill>
                <a:schemeClr val="accent1"/>
              </a:solidFill>
            </a:endParaRPr>
          </a:p>
        </p:txBody>
      </p:sp>
      <p:sp>
        <p:nvSpPr>
          <p:cNvPr id="1340" name="Google Shape;1340;p119"/>
          <p:cNvSpPr txBox="1"/>
          <p:nvPr/>
        </p:nvSpPr>
        <p:spPr>
          <a:xfrm>
            <a:off x="562600" y="714300"/>
            <a:ext cx="66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oboto"/>
                <a:ea typeface="Roboto"/>
                <a:cs typeface="Roboto"/>
                <a:sym typeface="Roboto"/>
              </a:rPr>
              <a:t>Via STDIN or a File</a:t>
            </a:r>
            <a:endParaRPr i="1">
              <a:latin typeface="Roboto"/>
              <a:ea typeface="Roboto"/>
              <a:cs typeface="Roboto"/>
              <a:sym typeface="Roboto"/>
            </a:endParaRPr>
          </a:p>
        </p:txBody>
      </p:sp>
      <p:pic>
        <p:nvPicPr>
          <p:cNvPr id="1341" name="Google Shape;1341;p119"/>
          <p:cNvPicPr preferRelativeResize="0"/>
          <p:nvPr/>
        </p:nvPicPr>
        <p:blipFill>
          <a:blip r:embed="rId3">
            <a:alphaModFix/>
          </a:blip>
          <a:stretch>
            <a:fillRect/>
          </a:stretch>
        </p:blipFill>
        <p:spPr>
          <a:xfrm>
            <a:off x="2552700" y="1186525"/>
            <a:ext cx="6362700" cy="330404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20"/>
          <p:cNvSpPr txBox="1"/>
          <p:nvPr>
            <p:ph type="title"/>
          </p:nvPr>
        </p:nvSpPr>
        <p:spPr>
          <a:xfrm>
            <a:off x="457200" y="228600"/>
            <a:ext cx="84582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it has a target binary that opens a port…</a:t>
            </a:r>
            <a:endParaRPr/>
          </a:p>
        </p:txBody>
      </p:sp>
      <p:sp>
        <p:nvSpPr>
          <p:cNvPr id="1347" name="Google Shape;1347;p120"/>
          <p:cNvSpPr txBox="1"/>
          <p:nvPr>
            <p:ph idx="1" type="body"/>
          </p:nvPr>
        </p:nvSpPr>
        <p:spPr>
          <a:xfrm>
            <a:off x="152400" y="1138775"/>
            <a:ext cx="2400300" cy="37719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sz="1500"/>
              <a:t>This is just like lighttpd! You should be able to send fuzzed data to the network port</a:t>
            </a:r>
            <a:endParaRPr sz="1500">
              <a:solidFill>
                <a:schemeClr val="accent1"/>
              </a:solidFill>
            </a:endParaRPr>
          </a:p>
        </p:txBody>
      </p:sp>
      <p:sp>
        <p:nvSpPr>
          <p:cNvPr id="1348" name="Google Shape;1348;p120"/>
          <p:cNvSpPr txBox="1"/>
          <p:nvPr/>
        </p:nvSpPr>
        <p:spPr>
          <a:xfrm>
            <a:off x="562600" y="714300"/>
            <a:ext cx="66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oboto"/>
                <a:ea typeface="Roboto"/>
                <a:cs typeface="Roboto"/>
                <a:sym typeface="Roboto"/>
              </a:rPr>
              <a:t>Via TCP/UDP</a:t>
            </a:r>
            <a:endParaRPr i="1">
              <a:latin typeface="Roboto"/>
              <a:ea typeface="Roboto"/>
              <a:cs typeface="Roboto"/>
              <a:sym typeface="Roboto"/>
            </a:endParaRPr>
          </a:p>
        </p:txBody>
      </p:sp>
      <p:pic>
        <p:nvPicPr>
          <p:cNvPr id="1349" name="Google Shape;1349;p120"/>
          <p:cNvPicPr preferRelativeResize="0"/>
          <p:nvPr/>
        </p:nvPicPr>
        <p:blipFill>
          <a:blip r:embed="rId3">
            <a:alphaModFix/>
          </a:blip>
          <a:stretch>
            <a:fillRect/>
          </a:stretch>
        </p:blipFill>
        <p:spPr>
          <a:xfrm>
            <a:off x="3006475" y="1114500"/>
            <a:ext cx="5422343" cy="372420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21"/>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all else fails</a:t>
            </a:r>
            <a:endParaRPr/>
          </a:p>
        </p:txBody>
      </p:sp>
      <p:sp>
        <p:nvSpPr>
          <p:cNvPr id="1355" name="Google Shape;1355;p121"/>
          <p:cNvSpPr txBox="1"/>
          <p:nvPr>
            <p:ph idx="1" type="body"/>
          </p:nvPr>
        </p:nvSpPr>
        <p:spPr>
          <a:xfrm>
            <a:off x="457200" y="799300"/>
            <a:ext cx="8458200" cy="377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 might need to develop the fuzz target yourself.</a:t>
            </a:r>
            <a:endParaRPr/>
          </a:p>
          <a:p>
            <a:pPr indent="-330200" lvl="0" marL="457200" rtl="0" algn="l">
              <a:spcBef>
                <a:spcPts val="1000"/>
              </a:spcBef>
              <a:spcAft>
                <a:spcPts val="0"/>
              </a:spcAft>
              <a:buSzPts val="1600"/>
              <a:buAutoNum type="arabicPeriod"/>
            </a:pPr>
            <a:r>
              <a:rPr lang="en"/>
              <a:t>Look for a tests/ folder. You can </a:t>
            </a:r>
            <a:r>
              <a:rPr lang="en"/>
              <a:t>usually</a:t>
            </a:r>
            <a:r>
              <a:rPr lang="en"/>
              <a:t> leverage this code to create a fuzz target!</a:t>
            </a:r>
            <a:endParaRPr/>
          </a:p>
          <a:p>
            <a:pPr indent="-330200" lvl="0" marL="457200" rtl="0" algn="l">
              <a:spcBef>
                <a:spcPts val="0"/>
              </a:spcBef>
              <a:spcAft>
                <a:spcPts val="0"/>
              </a:spcAft>
              <a:buSzPts val="1600"/>
              <a:buAutoNum type="arabicPeriod"/>
            </a:pPr>
            <a:r>
              <a:rPr lang="en"/>
              <a:t>Read the README.md! </a:t>
            </a:r>
            <a:r>
              <a:rPr lang="en"/>
              <a:t>It usually has all of the information you need to understand the repository</a:t>
            </a:r>
            <a:endParaRPr/>
          </a:p>
          <a:p>
            <a:pPr indent="-330200" lvl="0" marL="457200" rtl="0" algn="l">
              <a:spcBef>
                <a:spcPts val="0"/>
              </a:spcBef>
              <a:spcAft>
                <a:spcPts val="0"/>
              </a:spcAft>
              <a:buSzPts val="1600"/>
              <a:buAutoNum type="arabicPeriod"/>
            </a:pPr>
            <a:r>
              <a:rPr lang="en"/>
              <a:t>Ask for help!</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22"/>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Mayhem Heroes Workflow</a:t>
            </a:r>
            <a:endParaRPr/>
          </a:p>
        </p:txBody>
      </p:sp>
      <p:sp>
        <p:nvSpPr>
          <p:cNvPr id="1361" name="Google Shape;1361;p122"/>
          <p:cNvSpPr txBox="1"/>
          <p:nvPr>
            <p:ph idx="1" type="body"/>
          </p:nvPr>
        </p:nvSpPr>
        <p:spPr>
          <a:xfrm>
            <a:off x="457200" y="914400"/>
            <a:ext cx="8458200" cy="3771900"/>
          </a:xfrm>
          <a:prstGeom prst="rect">
            <a:avLst/>
          </a:prstGeom>
        </p:spPr>
        <p:txBody>
          <a:bodyPr anchorCtr="0" anchor="t" bIns="91425" lIns="91425" spcFirstLastPara="1" rIns="91425" wrap="square" tIns="91425">
            <a:normAutofit fontScale="85000" lnSpcReduction="20000"/>
          </a:bodyPr>
          <a:lstStyle/>
          <a:p>
            <a:pPr indent="-314960" lvl="0" marL="457200" rtl="0" algn="l">
              <a:spcBef>
                <a:spcPts val="0"/>
              </a:spcBef>
              <a:spcAft>
                <a:spcPts val="0"/>
              </a:spcAft>
              <a:buSzPct val="100000"/>
              <a:buAutoNum type="arabicPeriod"/>
            </a:pPr>
            <a:r>
              <a:rPr lang="en"/>
              <a:t>Select a target repository for integration.</a:t>
            </a:r>
            <a:endParaRPr/>
          </a:p>
          <a:p>
            <a:pPr indent="-314960" lvl="0" marL="914400" rtl="0" algn="l">
              <a:spcBef>
                <a:spcPts val="0"/>
              </a:spcBef>
              <a:spcAft>
                <a:spcPts val="0"/>
              </a:spcAft>
              <a:buSzPct val="100000"/>
              <a:buChar char="●"/>
            </a:pPr>
            <a:r>
              <a:rPr lang="en">
                <a:solidFill>
                  <a:schemeClr val="dk1"/>
                </a:solidFill>
              </a:rPr>
              <a:t>Project must not be part of OSS Fuzz (check the GitHub Repo before working: </a:t>
            </a:r>
            <a:r>
              <a:rPr lang="en" u="sng">
                <a:solidFill>
                  <a:schemeClr val="hlink"/>
                </a:solidFill>
                <a:hlinkClick r:id="rId3"/>
              </a:rPr>
              <a:t>https://github.com/google/oss-fuzz/tree/master/projects</a:t>
            </a:r>
            <a:r>
              <a:rPr lang="en">
                <a:solidFill>
                  <a:schemeClr val="dk1"/>
                </a:solidFill>
              </a:rPr>
              <a:t>)</a:t>
            </a:r>
            <a:endParaRPr>
              <a:solidFill>
                <a:schemeClr val="dk1"/>
              </a:solidFill>
            </a:endParaRPr>
          </a:p>
          <a:p>
            <a:pPr indent="0" lvl="0" marL="457200" rtl="0" algn="l">
              <a:spcBef>
                <a:spcPts val="1000"/>
              </a:spcBef>
              <a:spcAft>
                <a:spcPts val="0"/>
              </a:spcAft>
              <a:buNone/>
            </a:pPr>
            <a:r>
              <a:t/>
            </a:r>
            <a:endParaRPr>
              <a:solidFill>
                <a:schemeClr val="dk1"/>
              </a:solidFill>
            </a:endParaRPr>
          </a:p>
          <a:p>
            <a:pPr indent="-314960" lvl="0" marL="914400" rtl="0" algn="l">
              <a:spcBef>
                <a:spcPts val="1000"/>
              </a:spcBef>
              <a:spcAft>
                <a:spcPts val="0"/>
              </a:spcAft>
              <a:buSzPct val="100000"/>
              <a:buChar char="●"/>
            </a:pPr>
            <a:r>
              <a:rPr lang="en">
                <a:solidFill>
                  <a:schemeClr val="dk1"/>
                </a:solidFill>
              </a:rPr>
              <a:t>Project must be hosted primarily on GitHub, no mirrors at this time.</a:t>
            </a:r>
            <a:endParaRPr>
              <a:solidFill>
                <a:schemeClr val="dk1"/>
              </a:solidFill>
            </a:endParaRPr>
          </a:p>
          <a:p>
            <a:pPr indent="0" lvl="0" marL="0" rtl="0" algn="l">
              <a:spcBef>
                <a:spcPts val="1000"/>
              </a:spcBef>
              <a:spcAft>
                <a:spcPts val="0"/>
              </a:spcAft>
              <a:buNone/>
            </a:pPr>
            <a:r>
              <a:t/>
            </a:r>
            <a:endParaRPr>
              <a:solidFill>
                <a:schemeClr val="dk1"/>
              </a:solidFill>
            </a:endParaRPr>
          </a:p>
          <a:p>
            <a:pPr indent="-314960" lvl="0" marL="914400" rtl="0" algn="l">
              <a:spcBef>
                <a:spcPts val="1000"/>
              </a:spcBef>
              <a:spcAft>
                <a:spcPts val="0"/>
              </a:spcAft>
              <a:buClr>
                <a:schemeClr val="dk1"/>
              </a:buClr>
              <a:buSzPct val="100000"/>
              <a:buChar char="●"/>
            </a:pPr>
            <a:r>
              <a:rPr lang="en">
                <a:solidFill>
                  <a:schemeClr val="dk1"/>
                </a:solidFill>
              </a:rPr>
              <a:t>100+ stars</a:t>
            </a:r>
            <a:endParaRPr>
              <a:solidFill>
                <a:schemeClr val="dk1"/>
              </a:solidFill>
            </a:endParaRPr>
          </a:p>
          <a:p>
            <a:pPr indent="0" lvl="0" marL="457200" rtl="0" algn="l">
              <a:spcBef>
                <a:spcPts val="1000"/>
              </a:spcBef>
              <a:spcAft>
                <a:spcPts val="0"/>
              </a:spcAft>
              <a:buNone/>
            </a:pPr>
            <a:r>
              <a:t/>
            </a:r>
            <a:endParaRPr>
              <a:solidFill>
                <a:schemeClr val="dk1"/>
              </a:solidFill>
            </a:endParaRPr>
          </a:p>
          <a:p>
            <a:pPr indent="-314960" lvl="0" marL="914400" rtl="0" algn="l">
              <a:spcBef>
                <a:spcPts val="1000"/>
              </a:spcBef>
              <a:spcAft>
                <a:spcPts val="0"/>
              </a:spcAft>
              <a:buSzPct val="100000"/>
              <a:buChar char="●"/>
            </a:pPr>
            <a:r>
              <a:rPr lang="en">
                <a:solidFill>
                  <a:schemeClr val="dk1"/>
                </a:solidFill>
              </a:rPr>
              <a:t>We have a list of curated projects as well.</a:t>
            </a:r>
            <a:endParaRPr>
              <a:solidFill>
                <a:schemeClr val="dk1"/>
              </a:solidFill>
            </a:endParaRPr>
          </a:p>
          <a:p>
            <a:pPr indent="0" lvl="0" marL="457200" rtl="0" algn="l">
              <a:spcBef>
                <a:spcPts val="1000"/>
              </a:spcBef>
              <a:spcAft>
                <a:spcPts val="0"/>
              </a:spcAft>
              <a:buNone/>
            </a:pPr>
            <a:r>
              <a:t/>
            </a:r>
            <a:endParaRPr>
              <a:solidFill>
                <a:schemeClr val="dk1"/>
              </a:solidFill>
            </a:endParaRPr>
          </a:p>
          <a:p>
            <a:pPr indent="-314960" lvl="0" marL="914400" rtl="0" algn="l">
              <a:spcBef>
                <a:spcPts val="1000"/>
              </a:spcBef>
              <a:spcAft>
                <a:spcPts val="0"/>
              </a:spcAft>
              <a:buClr>
                <a:schemeClr val="dk1"/>
              </a:buClr>
              <a:buSzPct val="100000"/>
              <a:buChar char="●"/>
            </a:pPr>
            <a:r>
              <a:rPr lang="en">
                <a:solidFill>
                  <a:schemeClr val="dk1"/>
                </a:solidFill>
              </a:rPr>
              <a:t>Targets must be part of the first-party code</a:t>
            </a:r>
            <a:endParaRPr>
              <a:solidFill>
                <a:schemeClr val="dk1"/>
              </a:solidFill>
            </a:endParaRPr>
          </a:p>
          <a:p>
            <a:pPr indent="0" lvl="0" marL="914400" rtl="0" algn="l">
              <a:spcBef>
                <a:spcPts val="1000"/>
              </a:spcBef>
              <a:spcAft>
                <a:spcPts val="0"/>
              </a:spcAft>
              <a:buNone/>
            </a:pPr>
            <a:r>
              <a:t/>
            </a:r>
            <a:endParaRPr/>
          </a:p>
          <a:p>
            <a:pPr indent="0" lvl="0" marL="457200" rtl="0" algn="l">
              <a:spcBef>
                <a:spcPts val="1000"/>
              </a:spcBef>
              <a:spcAft>
                <a:spcPts val="100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23"/>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Claim your Target Now</a:t>
            </a:r>
            <a:endParaRPr/>
          </a:p>
        </p:txBody>
      </p:sp>
      <p:sp>
        <p:nvSpPr>
          <p:cNvPr id="1367" name="Google Shape;1367;p123"/>
          <p:cNvSpPr txBox="1"/>
          <p:nvPr>
            <p:ph idx="1" type="body"/>
          </p:nvPr>
        </p:nvSpPr>
        <p:spPr>
          <a:xfrm>
            <a:off x="457200" y="914400"/>
            <a:ext cx="8458200" cy="3771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u="sng">
                <a:solidFill>
                  <a:schemeClr val="hlink"/>
                </a:solidFill>
                <a:hlinkClick r:id="rId3"/>
              </a:rPr>
              <a:t>https://docs.google.com/spreadsheets/d/1cFwb9ZQMGRrZk8NxaGYX54Qdk3rN53ZW1k3SA36jyR8/edit?usp=sharing</a:t>
            </a:r>
            <a:endParaRPr/>
          </a:p>
          <a:p>
            <a:pPr indent="-317500" lvl="1" marL="914400" rtl="0" algn="l">
              <a:spcBef>
                <a:spcPts val="0"/>
              </a:spcBef>
              <a:spcAft>
                <a:spcPts val="0"/>
              </a:spcAft>
              <a:buSzPts val="1400"/>
              <a:buChar char="●"/>
            </a:pPr>
            <a:r>
              <a:rPr lang="en"/>
              <a:t>Also in hackathon-resources.</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
              <a:t>Put your name in the column - 5 minutes.</a:t>
            </a:r>
            <a:endParaRPr/>
          </a:p>
          <a:p>
            <a:pPr indent="0" lvl="0" marL="914400" rtl="0" algn="l">
              <a:spcBef>
                <a:spcPts val="1000"/>
              </a:spcBef>
              <a:spcAft>
                <a:spcPts val="0"/>
              </a:spcAft>
              <a:buNone/>
            </a:pPr>
            <a:r>
              <a:t/>
            </a:r>
            <a:endParaRPr/>
          </a:p>
          <a:p>
            <a:pPr indent="0" lvl="0" marL="457200" rtl="0" algn="l">
              <a:spcBef>
                <a:spcPts val="1000"/>
              </a:spcBef>
              <a:spcAft>
                <a:spcPts val="100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24"/>
          <p:cNvSpPr txBox="1"/>
          <p:nvPr>
            <p:ph type="title"/>
          </p:nvPr>
        </p:nvSpPr>
        <p:spPr>
          <a:xfrm>
            <a:off x="457200" y="228600"/>
            <a:ext cx="8229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Mayhem Heroes Workflow</a:t>
            </a:r>
            <a:endParaRPr>
              <a:solidFill>
                <a:schemeClr val="dk1"/>
              </a:solidFill>
            </a:endParaRPr>
          </a:p>
          <a:p>
            <a:pPr indent="0" lvl="0" marL="0" rtl="0" algn="l">
              <a:spcBef>
                <a:spcPts val="0"/>
              </a:spcBef>
              <a:spcAft>
                <a:spcPts val="0"/>
              </a:spcAft>
              <a:buNone/>
            </a:pPr>
            <a:r>
              <a:t/>
            </a:r>
            <a:endParaRPr/>
          </a:p>
        </p:txBody>
      </p:sp>
      <p:sp>
        <p:nvSpPr>
          <p:cNvPr id="1373" name="Google Shape;1373;p124"/>
          <p:cNvSpPr txBox="1"/>
          <p:nvPr>
            <p:ph idx="1" type="body"/>
          </p:nvPr>
        </p:nvSpPr>
        <p:spPr>
          <a:xfrm>
            <a:off x="457200" y="914400"/>
            <a:ext cx="8458200" cy="3771900"/>
          </a:xfrm>
          <a:prstGeom prst="rect">
            <a:avLst/>
          </a:prstGeom>
        </p:spPr>
        <p:txBody>
          <a:bodyPr anchorCtr="0" anchor="t" bIns="91425" lIns="91425" spcFirstLastPara="1" rIns="91425" wrap="square" tIns="91425">
            <a:normAutofit fontScale="92500" lnSpcReduction="20000"/>
          </a:bodyPr>
          <a:lstStyle/>
          <a:p>
            <a:pPr indent="-322580" lvl="0" marL="457200" rtl="0" algn="l">
              <a:spcBef>
                <a:spcPts val="0"/>
              </a:spcBef>
              <a:spcAft>
                <a:spcPts val="0"/>
              </a:spcAft>
              <a:buSzPct val="100000"/>
              <a:buAutoNum type="arabicPeriod" startAt="2"/>
            </a:pPr>
            <a:r>
              <a:rPr lang="en"/>
              <a:t>Create a Fork of the Repository on GitHub</a:t>
            </a:r>
            <a:endParaRPr/>
          </a:p>
          <a:p>
            <a:pPr indent="0" lvl="0" marL="0" rtl="0" algn="l">
              <a:spcBef>
                <a:spcPts val="1000"/>
              </a:spcBef>
              <a:spcAft>
                <a:spcPts val="0"/>
              </a:spcAft>
              <a:buNone/>
            </a:pPr>
            <a:r>
              <a:t/>
            </a:r>
            <a:endParaRPr/>
          </a:p>
          <a:p>
            <a:pPr indent="-322580" lvl="0" marL="457200" rtl="0" algn="l">
              <a:spcBef>
                <a:spcPts val="1000"/>
              </a:spcBef>
              <a:spcAft>
                <a:spcPts val="0"/>
              </a:spcAft>
              <a:buSzPct val="100000"/>
              <a:buAutoNum type="arabicPeriod" startAt="2"/>
            </a:pPr>
            <a:r>
              <a:rPr lang="en">
                <a:solidFill>
                  <a:schemeClr val="dk1"/>
                </a:solidFill>
              </a:rPr>
              <a:t>Get Mayhem to run with your target (</a:t>
            </a:r>
            <a:r>
              <a:rPr b="1" lang="en">
                <a:solidFill>
                  <a:schemeClr val="dk1"/>
                </a:solidFill>
              </a:rPr>
              <a:t>place a blue sticker on your laptop lid</a:t>
            </a:r>
            <a:r>
              <a:rPr lang="en">
                <a:solidFill>
                  <a:schemeClr val="dk1"/>
                </a:solidFill>
              </a:rPr>
              <a:t>)</a:t>
            </a:r>
            <a:endParaRPr/>
          </a:p>
          <a:p>
            <a:pPr indent="0" lvl="0" marL="457200" rtl="0" algn="l">
              <a:spcBef>
                <a:spcPts val="1000"/>
              </a:spcBef>
              <a:spcAft>
                <a:spcPts val="0"/>
              </a:spcAft>
              <a:buNone/>
            </a:pPr>
            <a:r>
              <a:t/>
            </a:r>
            <a:endParaRPr/>
          </a:p>
          <a:p>
            <a:pPr indent="-322580" lvl="0" marL="457200" rtl="0" algn="l">
              <a:spcBef>
                <a:spcPts val="1000"/>
              </a:spcBef>
              <a:spcAft>
                <a:spcPts val="0"/>
              </a:spcAft>
              <a:buSzPct val="100000"/>
              <a:buAutoNum type="arabicPeriod" startAt="2"/>
            </a:pPr>
            <a:r>
              <a:rPr lang="en"/>
              <a:t>Integrate Mayhem into your Fork</a:t>
            </a:r>
            <a:endParaRPr/>
          </a:p>
          <a:p>
            <a:pPr indent="0" lvl="0" marL="0" rtl="0" algn="l">
              <a:spcBef>
                <a:spcPts val="1000"/>
              </a:spcBef>
              <a:spcAft>
                <a:spcPts val="0"/>
              </a:spcAft>
              <a:buNone/>
            </a:pPr>
            <a:r>
              <a:t/>
            </a:r>
            <a:endParaRPr/>
          </a:p>
          <a:p>
            <a:pPr indent="-322580" lvl="0" marL="457200" rtl="0" algn="l">
              <a:spcBef>
                <a:spcPts val="1000"/>
              </a:spcBef>
              <a:spcAft>
                <a:spcPts val="0"/>
              </a:spcAft>
              <a:buSzPct val="100000"/>
              <a:buAutoNum type="arabicPeriod" startAt="2"/>
            </a:pPr>
            <a:r>
              <a:rPr lang="en"/>
              <a:t>Submit this form (also in Hackathon resources): </a:t>
            </a:r>
            <a:r>
              <a:rPr lang="en" u="sng">
                <a:solidFill>
                  <a:schemeClr val="hlink"/>
                </a:solidFill>
                <a:hlinkClick r:id="rId3"/>
              </a:rPr>
              <a:t>https://dydbdnwi0qu.typeform.com/to/l6MK0WJp</a:t>
            </a:r>
            <a:endParaRPr/>
          </a:p>
          <a:p>
            <a:pPr indent="0" lvl="0" marL="457200" rtl="0" algn="l">
              <a:spcBef>
                <a:spcPts val="1000"/>
              </a:spcBef>
              <a:spcAft>
                <a:spcPts val="0"/>
              </a:spcAft>
              <a:buNone/>
            </a:pPr>
            <a:r>
              <a:t/>
            </a:r>
            <a:endParaRPr/>
          </a:p>
          <a:p>
            <a:pPr indent="-322580" lvl="0" marL="457200" rtl="0" algn="l">
              <a:spcBef>
                <a:spcPts val="1000"/>
              </a:spcBef>
              <a:spcAft>
                <a:spcPts val="0"/>
              </a:spcAft>
              <a:buSzPct val="100000"/>
              <a:buAutoNum type="arabicPeriod" startAt="2"/>
            </a:pPr>
            <a:r>
              <a:rPr lang="en"/>
              <a:t>ForAllSecure will validate your target and eligibility. Assuming there are no issues with the target or your eligibility, you’ll be asked to submit a pull request on GitHub.</a:t>
            </a:r>
            <a:endParaRPr/>
          </a:p>
          <a:p>
            <a:pPr indent="-310832" lvl="1" marL="914400" rtl="0" algn="l">
              <a:spcBef>
                <a:spcPts val="0"/>
              </a:spcBef>
              <a:spcAft>
                <a:spcPts val="0"/>
              </a:spcAft>
              <a:buSzPct val="100000"/>
              <a:buAutoNum type="alphaLcPeriod"/>
            </a:pPr>
            <a:r>
              <a:rPr lang="en"/>
              <a:t>Once your changes have been approved in the pull request, you’re eligible for $750!</a:t>
            </a:r>
            <a:endParaRPr/>
          </a:p>
          <a:p>
            <a:pPr indent="-310832" lvl="1" marL="914400" rtl="0" algn="l">
              <a:spcBef>
                <a:spcPts val="0"/>
              </a:spcBef>
              <a:spcAft>
                <a:spcPts val="0"/>
              </a:spcAft>
              <a:buSzPct val="100000"/>
              <a:buAutoNum type="alphaLcPeriod"/>
            </a:pPr>
            <a:r>
              <a:rPr lang="en"/>
              <a:t>We may request additional changes. You can’t really “fail”, we want everyone to be successful and will point you in the right direction during the review process.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rimary Slide Set">
  <a:themeElements>
    <a:clrScheme name="Custom 1">
      <a:dk1>
        <a:srgbClr val="000000"/>
      </a:dk1>
      <a:lt1>
        <a:srgbClr val="FFFFFF"/>
      </a:lt1>
      <a:dk2>
        <a:srgbClr val="2B2D42"/>
      </a:dk2>
      <a:lt2>
        <a:srgbClr val="8D99AE"/>
      </a:lt2>
      <a:accent1>
        <a:srgbClr val="F93D3D"/>
      </a:accent1>
      <a:accent2>
        <a:srgbClr val="F26A8D"/>
      </a:accent2>
      <a:accent3>
        <a:srgbClr val="2BB7E3"/>
      </a:accent3>
      <a:accent4>
        <a:srgbClr val="3072FF"/>
      </a:accent4>
      <a:accent5>
        <a:srgbClr val="D7C0D0"/>
      </a:accent5>
      <a:accent6>
        <a:srgbClr val="1B998B"/>
      </a:accent6>
      <a:hlink>
        <a:srgbClr val="4126B7"/>
      </a:hlink>
      <a:folHlink>
        <a:srgbClr val="2BB7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